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99" autoAdjust="0"/>
    <p:restoredTop sz="94660"/>
  </p:normalViewPr>
  <p:slideViewPr>
    <p:cSldViewPr snapToGrid="0">
      <p:cViewPr varScale="1">
        <p:scale>
          <a:sx n="36" d="100"/>
          <a:sy n="36" d="100"/>
        </p:scale>
        <p:origin x="5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0.03</c:v>
                </c:pt>
                <c:pt idx="1">
                  <c:v>0.06</c:v>
                </c:pt>
                <c:pt idx="2">
                  <c:v>0.49</c:v>
                </c:pt>
                <c:pt idx="3">
                  <c:v>0.03</c:v>
                </c:pt>
                <c:pt idx="4">
                  <c:v>0.11</c:v>
                </c:pt>
                <c:pt idx="5">
                  <c:v>0.31</c:v>
                </c:pt>
                <c:pt idx="6">
                  <c:v>0.09</c:v>
                </c:pt>
                <c:pt idx="7">
                  <c:v>0.06</c:v>
                </c:pt>
                <c:pt idx="8">
                  <c:v>0.56999999999999995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BA-4F2F-B98A-AC489915A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0.13</c:v>
                </c:pt>
                <c:pt idx="1">
                  <c:v>0.14000000000000001</c:v>
                </c:pt>
                <c:pt idx="2">
                  <c:v>0.28000000000000003</c:v>
                </c:pt>
                <c:pt idx="3">
                  <c:v>0.14000000000000001</c:v>
                </c:pt>
                <c:pt idx="4">
                  <c:v>0.37</c:v>
                </c:pt>
                <c:pt idx="5">
                  <c:v>0.4</c:v>
                </c:pt>
                <c:pt idx="6">
                  <c:v>0.36</c:v>
                </c:pt>
                <c:pt idx="7">
                  <c:v>0.19</c:v>
                </c:pt>
                <c:pt idx="8">
                  <c:v>0.47</c:v>
                </c:pt>
                <c:pt idx="9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59-4313-B99B-44A7D55E4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60000000000000009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SB Sans Text Light" panose="020B0303040504020204" pitchFamily="34" charset="-52"/>
              <a:ea typeface="+mn-ea"/>
              <a:cs typeface="SB Sans Text Light" panose="020B0303040504020204" pitchFamily="34" charset="-52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623966535433071"/>
          <c:y val="0.10160155624990426"/>
          <c:w val="0.319584522637795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Финансы</c:v>
                </c:pt>
                <c:pt idx="1">
                  <c:v>Стратегия</c:v>
                </c:pt>
                <c:pt idx="2">
                  <c:v>Исследования и разработки</c:v>
                </c:pt>
                <c:pt idx="3">
                  <c:v>Цепочки поставок</c:v>
                </c:pt>
                <c:pt idx="4">
                  <c:v>HR</c:v>
                </c:pt>
                <c:pt idx="5">
                  <c:v>ИТ</c:v>
                </c:pt>
                <c:pt idx="6">
                  <c:v>Производство</c:v>
                </c:pt>
                <c:pt idx="7">
                  <c:v>Внутренние коммуникации</c:v>
                </c:pt>
                <c:pt idx="8">
                  <c:v>Клиентский сервис</c:v>
                </c:pt>
                <c:pt idx="9">
                  <c:v>Маркетинг и продажи</c:v>
                </c:pt>
              </c:strCache>
            </c:strRef>
          </c:cat>
          <c:val>
            <c:numRef>
              <c:f>Лист1!$B$2:$B$11</c:f>
              <c:numCache>
                <c:formatCode>0%</c:formatCode>
                <c:ptCount val="10"/>
                <c:pt idx="0">
                  <c:v>0.02</c:v>
                </c:pt>
                <c:pt idx="1">
                  <c:v>0.03</c:v>
                </c:pt>
                <c:pt idx="2">
                  <c:v>0.05</c:v>
                </c:pt>
                <c:pt idx="3">
                  <c:v>0.06</c:v>
                </c:pt>
                <c:pt idx="4">
                  <c:v>0.16</c:v>
                </c:pt>
                <c:pt idx="5">
                  <c:v>0.34</c:v>
                </c:pt>
                <c:pt idx="6">
                  <c:v>0.45</c:v>
                </c:pt>
                <c:pt idx="7">
                  <c:v>0.62</c:v>
                </c:pt>
                <c:pt idx="8">
                  <c:v>0.66</c:v>
                </c:pt>
                <c:pt idx="9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C16-9D7E-848A6343A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Уровень автоматизации процессов</c:v>
                </c:pt>
                <c:pt idx="1">
                  <c:v>Удовлетворенность клиентов / NPS</c:v>
                </c:pt>
                <c:pt idx="2">
                  <c:v>ФОТ</c:v>
                </c:pt>
                <c:pt idx="3">
                  <c:v>ROI</c:v>
                </c:pt>
                <c:pt idx="4">
                  <c:v>Производительность труда</c:v>
                </c:pt>
                <c:pt idx="5">
                  <c:v>Экономия времени и затрат</c:v>
                </c:pt>
              </c:strCache>
            </c:strRef>
          </c:cat>
          <c:val>
            <c:numRef>
              <c:f>Лист1!$B$2:$B$7</c:f>
              <c:numCache>
                <c:formatCode>0%</c:formatCode>
                <c:ptCount val="6"/>
                <c:pt idx="0">
                  <c:v>0.16</c:v>
                </c:pt>
                <c:pt idx="1">
                  <c:v>0.16</c:v>
                </c:pt>
                <c:pt idx="2">
                  <c:v>0.21</c:v>
                </c:pt>
                <c:pt idx="3">
                  <c:v>0.47</c:v>
                </c:pt>
                <c:pt idx="4">
                  <c:v>0.56999999999999995</c:v>
                </c:pt>
                <c:pt idx="5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A2-495E-8B2E-090CAF5267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1"/>
          <a:lstStyle/>
          <a:p>
            <a:pPr>
              <a:defRPr sz="1400" b="1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799367676651668"/>
          <c:y val="3.5849139813850343E-2"/>
          <c:w val="0.45575781511751018"/>
          <c:h val="0.897857251639972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85CB-4AAD-B278-233B84D3ED85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85CB-4AAD-B278-233B84D3ED8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5CB-4AAD-B278-233B84D3ED8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85CB-4AAD-B278-233B84D3ED8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85CB-4AAD-B278-233B84D3ED85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CB-4AAD-B278-233B84D3ED85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85CB-4AAD-B278-233B84D3ED85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85CB-4AAD-B278-233B84D3ED85}"/>
              </c:ext>
            </c:extLst>
          </c:dPt>
          <c:dPt>
            <c:idx val="8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CB-4AAD-B278-233B84D3ED85}"/>
              </c:ext>
            </c:extLst>
          </c:dPt>
          <c:dPt>
            <c:idx val="1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5CB-4AAD-B278-233B84D3ED85}"/>
              </c:ext>
            </c:extLst>
          </c:dPt>
          <c:dPt>
            <c:idx val="1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5CB-4AAD-B278-233B84D3ED85}"/>
              </c:ext>
            </c:extLst>
          </c:dPt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5CB-4AAD-B278-233B84D3ED85}"/>
              </c:ext>
            </c:extLst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85CB-4AAD-B278-233B84D3ED85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85CB-4AAD-B278-233B84D3ED85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85CB-4AAD-B278-233B84D3ED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6"/>
                <c:pt idx="0">
                  <c:v>Нефть и газ</c:v>
                </c:pt>
                <c:pt idx="1">
                  <c:v>Машиностроение</c:v>
                </c:pt>
                <c:pt idx="2">
                  <c:v>Химия и нефтехимия</c:v>
                </c:pt>
                <c:pt idx="3">
                  <c:v>Ритейл</c:v>
                </c:pt>
                <c:pt idx="4">
                  <c:v>Транспорт и логистика</c:v>
                </c:pt>
                <c:pt idx="5">
                  <c:v>Автомобильная промышленность</c:v>
                </c:pt>
                <c:pt idx="6">
                  <c:v>FMCG</c:v>
                </c:pt>
                <c:pt idx="7">
                  <c:v>Телеком и медиа</c:v>
                </c:pt>
                <c:pt idx="8">
                  <c:v>Металлы и горная добыча</c:v>
                </c:pt>
                <c:pt idx="9">
                  <c:v>Сельское хозяйство</c:v>
                </c:pt>
                <c:pt idx="10">
                  <c:v>Электроэнергетика</c:v>
                </c:pt>
                <c:pt idx="11">
                  <c:v>Банкинг и страхование</c:v>
                </c:pt>
                <c:pt idx="12">
                  <c:v>Медицина и здравоохранение</c:v>
                </c:pt>
                <c:pt idx="13">
                  <c:v>Строительство и недвижимость</c:v>
                </c:pt>
                <c:pt idx="14">
                  <c:v>E-commerce</c:v>
                </c:pt>
                <c:pt idx="15">
                  <c:v>ИТ и технологии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0.8</c:v>
                </c:pt>
                <c:pt idx="1">
                  <c:v>0.9</c:v>
                </c:pt>
                <c:pt idx="2">
                  <c:v>2.1</c:v>
                </c:pt>
                <c:pt idx="3">
                  <c:v>2.2000000000000002</c:v>
                </c:pt>
                <c:pt idx="4">
                  <c:v>2.4</c:v>
                </c:pt>
                <c:pt idx="5">
                  <c:v>2.4</c:v>
                </c:pt>
                <c:pt idx="6">
                  <c:v>2.5</c:v>
                </c:pt>
                <c:pt idx="7">
                  <c:v>2.6</c:v>
                </c:pt>
                <c:pt idx="8">
                  <c:v>2.7</c:v>
                </c:pt>
                <c:pt idx="9">
                  <c:v>3</c:v>
                </c:pt>
                <c:pt idx="10">
                  <c:v>3.3</c:v>
                </c:pt>
                <c:pt idx="11">
                  <c:v>3.4</c:v>
                </c:pt>
                <c:pt idx="12">
                  <c:v>3.4</c:v>
                </c:pt>
                <c:pt idx="13">
                  <c:v>3.5</c:v>
                </c:pt>
                <c:pt idx="14">
                  <c:v>4.0999999999999996</c:v>
                </c:pt>
                <c:pt idx="15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E1-4272-9287-27110787E9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8"/>
        <c:overlap val="34"/>
        <c:axId val="777786264"/>
        <c:axId val="777786592"/>
      </c:barChart>
      <c:catAx>
        <c:axId val="777786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592"/>
        <c:crosses val="autoZero"/>
        <c:auto val="1"/>
        <c:lblAlgn val="ctr"/>
        <c:lblOffset val="100"/>
        <c:noMultiLvlLbl val="0"/>
      </c:catAx>
      <c:valAx>
        <c:axId val="777786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777786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8112487597156556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C-40C9-AC13-3BEAAADB12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51887506186561827"/>
          <c:y val="0.10160155624990426"/>
          <c:w val="0.47600071572493435"/>
          <c:h val="0.76666401533808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FE-47B8-9C8A-F559516B1304}"/>
              </c:ext>
            </c:extLst>
          </c:dPt>
          <c:dPt>
            <c:idx val="1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FE-47B8-9C8A-F559516B1304}"/>
              </c:ext>
            </c:extLst>
          </c:dPt>
          <c:dPt>
            <c:idx val="2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CFE-47B8-9C8A-F559516B1304}"/>
              </c:ext>
            </c:extLst>
          </c:dPt>
          <c:dPt>
            <c:idx val="3"/>
            <c:invertIfNegative val="0"/>
            <c:bubble3D val="0"/>
            <c:spPr>
              <a:solidFill>
                <a:srgbClr val="08B2E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FE-47B8-9C8A-F559516B1304}"/>
              </c:ext>
            </c:extLst>
          </c:dPt>
          <c:dPt>
            <c:idx val="4"/>
            <c:invertIfNegative val="0"/>
            <c:bubble3D val="0"/>
            <c:spPr>
              <a:solidFill>
                <a:srgbClr val="04617B">
                  <a:lumMod val="60000"/>
                  <a:lumOff val="4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CFE-47B8-9C8A-F559516B13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SB Sans Text Light" panose="020B0303040504020204" pitchFamily="34" charset="-52"/>
                    <a:ea typeface="+mn-ea"/>
                    <a:cs typeface="SB Sans Text Light" panose="020B0303040504020204" pitchFamily="34" charset="-52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Лист1!$A$2:$A$17</c:f>
              <c:strCache>
                <c:ptCount val="15"/>
                <c:pt idx="0">
                  <c:v>Обучение персонала </c:v>
                </c:pt>
                <c:pt idx="1">
                  <c:v>Рекрутинг </c:v>
                </c:pt>
                <c:pt idx="2">
                  <c:v>HR - сервисы для сотрудников </c:v>
                </c:pt>
                <c:pt idx="3">
                  <c:v>Онбординг</c:v>
                </c:pt>
                <c:pt idx="4">
                  <c:v>Подготовка HR-документов </c:v>
                </c:pt>
                <c:pt idx="5">
                  <c:v>Опросы\анализ вовлеченности </c:v>
                </c:pt>
                <c:pt idx="6">
                  <c:v>Развитие персонала </c:v>
                </c:pt>
                <c:pt idx="7">
                  <c:v>Поддержка HR - сцециалистов </c:v>
                </c:pt>
                <c:pt idx="8">
                  <c:v>Вознаграждение</c:v>
                </c:pt>
                <c:pt idx="9">
                  <c:v>Управление эффективностью</c:v>
                </c:pt>
                <c:pt idx="10">
                  <c:v>Благополучие сотрудников </c:v>
                </c:pt>
                <c:pt idx="11">
                  <c:v>Апскилинг </c:v>
                </c:pt>
                <c:pt idx="12">
                  <c:v>Охрана труда и безопасность </c:v>
                </c:pt>
                <c:pt idx="13">
                  <c:v>Управление нагрузкой и численностью</c:v>
                </c:pt>
                <c:pt idx="14">
                  <c:v>Другое</c:v>
                </c:pt>
              </c:strCache>
            </c:strRef>
          </c:cat>
          <c:val>
            <c:numRef>
              <c:f>Лист1!$B$2:$B$17</c:f>
              <c:numCache>
                <c:formatCode>0%</c:formatCode>
                <c:ptCount val="16"/>
                <c:pt idx="0">
                  <c:v>0.26</c:v>
                </c:pt>
                <c:pt idx="1">
                  <c:v>0.24</c:v>
                </c:pt>
                <c:pt idx="2">
                  <c:v>0.19</c:v>
                </c:pt>
                <c:pt idx="3">
                  <c:v>0.13</c:v>
                </c:pt>
                <c:pt idx="4">
                  <c:v>0.13</c:v>
                </c:pt>
                <c:pt idx="5">
                  <c:v>0.11</c:v>
                </c:pt>
                <c:pt idx="6">
                  <c:v>0.1</c:v>
                </c:pt>
                <c:pt idx="7">
                  <c:v>0.1</c:v>
                </c:pt>
                <c:pt idx="8">
                  <c:v>0.06</c:v>
                </c:pt>
                <c:pt idx="9">
                  <c:v>0.06</c:v>
                </c:pt>
                <c:pt idx="10">
                  <c:v>0.05</c:v>
                </c:pt>
                <c:pt idx="11">
                  <c:v>0.05</c:v>
                </c:pt>
                <c:pt idx="12">
                  <c:v>0.05</c:v>
                </c:pt>
                <c:pt idx="13">
                  <c:v>0.04</c:v>
                </c:pt>
                <c:pt idx="1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C9-4863-BDDF-4FDA3571F9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931400"/>
        <c:axId val="176930744"/>
      </c:barChart>
      <c:catAx>
        <c:axId val="176931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SB Sans Text Light" panose="020B0303040504020204" pitchFamily="34" charset="-52"/>
                <a:ea typeface="+mn-ea"/>
                <a:cs typeface="SB Sans Text Light" panose="020B0303040504020204" pitchFamily="34" charset="-52"/>
              </a:defRPr>
            </a:pPr>
            <a:endParaRPr lang="ru-RU"/>
          </a:p>
        </c:txPr>
        <c:crossAx val="176930744"/>
        <c:crosses val="autoZero"/>
        <c:auto val="1"/>
        <c:lblAlgn val="ctr"/>
        <c:lblOffset val="100"/>
        <c:noMultiLvlLbl val="0"/>
      </c:catAx>
      <c:valAx>
        <c:axId val="176930744"/>
        <c:scaling>
          <c:orientation val="minMax"/>
          <c:max val="0.8"/>
          <c:min val="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769314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  <a:latin typeface="SB Sans Text Light" panose="020B0303040504020204" pitchFamily="34" charset="-52"/>
          <a:cs typeface="SB Sans Text Light" panose="020B0303040504020204" pitchFamily="34" charset="-52"/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7180000000000004E-2"/>
          <c:y val="5.9679999999999997E-2"/>
          <c:w val="0.87619999999999998"/>
          <c:h val="0.770429999999999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'1.2025'!$P$7</c:f>
              <c:strCache>
                <c:ptCount val="1"/>
                <c:pt idx="0">
                  <c:v>Доходы</c:v>
                </c:pt>
              </c:strCache>
            </c:strRef>
          </c:tx>
          <c:spPr>
            <a:prstGeom prst="rect">
              <a:avLst/>
            </a:prstGeom>
            <a:solidFill>
              <a:srgbClr val="3A8385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3.8700000000000002E-3"/>
                  <c:y val="-0.301960000000000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79-4C4E-98CD-EB0786C92F86}"/>
                </c:ext>
              </c:extLst>
            </c:dLbl>
            <c:dLbl>
              <c:idx val="1"/>
              <c:layout>
                <c:manualLayout>
                  <c:x val="-7.7400000000000004E-3"/>
                  <c:y val="-0.360559999999999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F79-4C4E-98CD-EB0786C92F86}"/>
                </c:ext>
              </c:extLst>
            </c:dLbl>
            <c:dLbl>
              <c:idx val="2"/>
              <c:layout>
                <c:manualLayout>
                  <c:x val="-3.8700000000000002E-3"/>
                  <c:y val="-0.392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79-4C4E-98CD-EB0786C92F86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SB Sans Display"/>
                    <a:ea typeface="SB Sans Display"/>
                    <a:cs typeface="SB Sans Display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numRef>
              <c:f>'1.2025'!$Q$4:$S$4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'1.2025'!$Q$7:$S$7</c:f>
              <c:numCache>
                <c:formatCode>_-* #,##0" "_₽_-;"-"* #,##0" "_₽_-;_-* \-??\ _₽_-;_-@_-</c:formatCode>
                <c:ptCount val="3"/>
                <c:pt idx="0">
                  <c:v>821.64328450000005</c:v>
                </c:pt>
                <c:pt idx="1">
                  <c:v>1042.2362860999999</c:v>
                </c:pt>
                <c:pt idx="2">
                  <c:v>1164.3635034000001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79-4C4E-98CD-EB0786C92F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eparator> </c:separator>
        </c:dLbls>
        <c:gapWidth val="219"/>
        <c:overlap val="-25"/>
        <c:axId val="1866169507"/>
        <c:axId val="1866169508"/>
      </c:barChart>
      <c:catAx>
        <c:axId val="18661695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1000" b="1">
                <a:solidFill>
                  <a:schemeClr val="bg1"/>
                </a:solidFill>
                <a:latin typeface="Calibri"/>
                <a:ea typeface="Arial"/>
                <a:cs typeface="Arial"/>
              </a:defRPr>
            </a:pPr>
            <a:endParaRPr lang="ru-RU"/>
          </a:p>
        </c:txPr>
        <c:crossAx val="1866169508"/>
        <c:crosses val="autoZero"/>
        <c:auto val="1"/>
        <c:lblAlgn val="ctr"/>
        <c:lblOffset val="100"/>
        <c:tickMarkSkip val="1"/>
        <c:noMultiLvlLbl val="0"/>
      </c:catAx>
      <c:valAx>
        <c:axId val="1866169508"/>
        <c:scaling>
          <c:orientation val="minMax"/>
        </c:scaling>
        <c:delete val="1"/>
        <c:axPos val="l"/>
        <c:majorGridlines>
          <c:spPr>
            <a:prstGeom prst="rect">
              <a:avLst/>
            </a:prstGeom>
            <a:ln w="9525" cap="flat" cmpd="sng" algn="ctr">
              <a:noFill/>
              <a:round/>
            </a:ln>
          </c:spPr>
        </c:majorGridlines>
        <c:numFmt formatCode="_-* #,##0&quot; &quot;_₽_-;&quot;-&quot;* #,##0&quot; &quot;_₽_-;_-* \-??\ _₽_-;_-@_-" sourceLinked="1"/>
        <c:majorTickMark val="none"/>
        <c:minorTickMark val="none"/>
        <c:tickLblPos val="nextTo"/>
        <c:crossAx val="1866169507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plotVisOnly val="1"/>
    <c:dispBlanksAs val="gap"/>
    <c:showDLblsOverMax val="0"/>
  </c:chart>
  <c:spPr>
    <a:xfrm>
      <a:off x="201911" y="4370989"/>
      <a:ext cx="2169414" cy="2074591"/>
    </a:xfrm>
    <a:prstGeom prst="rect">
      <a:avLst/>
    </a:prstGeom>
    <a:noFill/>
    <a:ln w="9525" cap="flat" cmpd="sng" algn="ctr">
      <a:noFill/>
      <a:prstDash val="solid"/>
      <a:round/>
    </a:ln>
  </c:spPr>
  <c:txPr>
    <a:bodyPr/>
    <a:lstStyle/>
    <a:p>
      <a:pPr>
        <a:defRPr sz="10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599999999999996E-2"/>
          <c:y val="8.659E-2"/>
          <c:w val="0.60614999999999997"/>
          <c:h val="0.8417799999999999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prstGeom prst="rect">
                <a:avLst/>
              </a:prstGeom>
              <a:solidFill>
                <a:srgbClr val="3A8385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0FC6-4638-8921-D733BD1C585F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3D84F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0FC6-4638-8921-D733BD1C585F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0FC6-4638-8921-D733BD1C585F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82CCA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7-0FC6-4638-8921-D733BD1C585F}"/>
              </c:ext>
            </c:extLst>
          </c:dPt>
          <c:dPt>
            <c:idx val="4"/>
            <c:bubble3D val="0"/>
            <c:spPr>
              <a:prstGeom prst="rect">
                <a:avLst/>
              </a:prstGeom>
              <a:solidFill>
                <a:srgbClr val="72BAA4">
                  <a:alpha val="36000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9-0FC6-4638-8921-D733BD1C585F}"/>
              </c:ext>
            </c:extLst>
          </c:dPt>
          <c:dPt>
            <c:idx val="5"/>
            <c:bubble3D val="0"/>
            <c:spPr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B-0FC6-4638-8921-D733BD1C585F}"/>
              </c:ext>
            </c:extLst>
          </c:dPt>
          <c:dPt>
            <c:idx val="6"/>
            <c:bubble3D val="0"/>
            <c:spPr>
              <a:prstGeom prst="rect">
                <a:avLst/>
              </a:prstGeom>
              <a:solidFill>
                <a:srgbClr val="3D84FF">
                  <a:alpha val="33999"/>
                </a:srgb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D-0FC6-4638-8921-D733BD1C585F}"/>
              </c:ext>
            </c:extLst>
          </c:dPt>
          <c:dPt>
            <c:idx val="7"/>
            <c:bubble3D val="0"/>
            <c:spPr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F-0FC6-4638-8921-D733BD1C585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0FC6-4638-8921-D733BD1C585F}"/>
                </c:ext>
              </c:extLst>
            </c:dLbl>
            <c:dLbl>
              <c:idx val="6"/>
              <c:layout>
                <c:manualLayout>
                  <c:x val="2.14E-3"/>
                  <c:y val="0"/>
                </c:manualLayout>
              </c:layout>
              <c:spPr>
                <a:noFill/>
                <a:ln>
                  <a:noFill/>
                </a:ln>
              </c:spPr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D-0FC6-4638-8921-D733BD1C585F}"/>
                </c:ext>
              </c:extLst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</c:ext>
            </c:extLst>
          </c:dLbls>
          <c:cat>
            <c:strRef>
              <c:f>'3.2025'!$O$6:$O$13</c:f>
              <c:strCache>
                <c:ptCount val="8"/>
                <c:pt idx="0">
                  <c:v>ЦФО</c:v>
                </c:pt>
                <c:pt idx="1">
                  <c:v>ЮФО</c:v>
                </c:pt>
                <c:pt idx="2">
                  <c:v>СЗБ</c:v>
                </c:pt>
                <c:pt idx="3">
                  <c:v>ПФО</c:v>
                </c:pt>
                <c:pt idx="4">
                  <c:v>СКФО</c:v>
                </c:pt>
                <c:pt idx="5">
                  <c:v>СФО</c:v>
                </c:pt>
                <c:pt idx="6">
                  <c:v>УФО</c:v>
                </c:pt>
                <c:pt idx="7">
                  <c:v>ДВФО</c:v>
                </c:pt>
              </c:strCache>
            </c:strRef>
          </c:cat>
          <c:val>
            <c:numRef>
              <c:f>'3.2025'!$P$6:$P$13</c:f>
              <c:numCache>
                <c:formatCode>0</c:formatCode>
                <c:ptCount val="8"/>
                <c:pt idx="0">
                  <c:v>316.83139519999997</c:v>
                </c:pt>
                <c:pt idx="1">
                  <c:v>307.90095030000003</c:v>
                </c:pt>
                <c:pt idx="2">
                  <c:v>152.14507080000001</c:v>
                </c:pt>
                <c:pt idx="3">
                  <c:v>121.3899182</c:v>
                </c:pt>
                <c:pt idx="4">
                  <c:v>81.509842400000011</c:v>
                </c:pt>
                <c:pt idx="5">
                  <c:v>78.255331999999996</c:v>
                </c:pt>
                <c:pt idx="6">
                  <c:v>62.746018299999996</c:v>
                </c:pt>
                <c:pt idx="7">
                  <c:v>43.5849762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FC6-4638-8921-D733BD1C585F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prstGeom prst="rect">
          <a:avLst/>
        </a:prstGeom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72175"/>
          <c:y val="0.2"/>
          <c:w val="0.19874"/>
          <c:h val="0.64790000000000003"/>
        </c:manualLayout>
      </c:layout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2371327" y="4462425"/>
      <a:ext cx="2777994" cy="2000387"/>
    </a:xfrm>
    <a:prstGeom prst="rect">
      <a:avLst/>
    </a:prstGeom>
    <a:noFill/>
    <a:ln w="9525" cap="flat" cmpd="sng" algn="ctr">
      <a:noFill/>
      <a:prstDash val="solid"/>
      <a:round/>
    </a:ln>
  </c:spPr>
  <c:txPr>
    <a:bodyPr/>
    <a:lstStyle/>
    <a:p>
      <a:pPr>
        <a:defRPr sz="900">
          <a:solidFill>
            <a:schemeClr val="tx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D0B63-23B7-4A16-A7E5-61D9A09A2ED8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634AD-2D3E-46B9-BCC9-E9B833D81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895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dirty="0" err="1" smtClean="0">
                <a:latin typeface="SB Sans Text Heavy"/>
                <a:cs typeface="SB Sans Text Heavy"/>
              </a:rPr>
              <a:t>GenAI</a:t>
            </a:r>
            <a:r>
              <a:rPr lang="ru-RU" sz="1200" u="none" dirty="0" smtClean="0">
                <a:latin typeface="SB Sans Text Heavy"/>
                <a:cs typeface="SB Sans Text Heavy"/>
              </a:rPr>
              <a:t> помогает компаниям существенно увеличить продажи благодаря следующим решениям: </a:t>
            </a:r>
            <a:r>
              <a:rPr lang="ru-RU" sz="1200" u="none" dirty="0" smtClean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200" u="none" dirty="0" err="1" smtClean="0">
                <a:latin typeface="SB Sans Text Light"/>
                <a:cs typeface="SB Sans Text Light"/>
              </a:rPr>
              <a:t>таргетинга</a:t>
            </a:r>
            <a:r>
              <a:rPr lang="ru-RU" sz="1200" u="none" dirty="0" smtClean="0">
                <a:latin typeface="SB Sans Text Light"/>
                <a:cs typeface="SB Sans Text Light"/>
              </a:rPr>
              <a:t> аудитории.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Применение </a:t>
            </a:r>
            <a:r>
              <a:rPr lang="ru-RU" dirty="0" err="1" smtClean="0">
                <a:effectLst/>
              </a:rPr>
              <a:t>GenAI</a:t>
            </a:r>
            <a:r>
              <a:rPr lang="ru-RU" dirty="0" smtClean="0">
                <a:effectLst/>
              </a:rPr>
              <a:t> позволяет организациям эффективно управлять человеческими ресурсами:</a:t>
            </a:r>
          </a:p>
          <a:p>
            <a:pPr fontAlgn="base"/>
            <a:r>
              <a:rPr lang="ru-RU" dirty="0" smtClean="0">
                <a:effectLst/>
              </a:rPr>
              <a:t>Анализ психологических характеристик кандидатов и работников для подбора наиболее подходящих сотрудников.</a:t>
            </a:r>
          </a:p>
          <a:p>
            <a:pPr fontAlgn="base"/>
            <a:r>
              <a:rPr lang="ru-RU" dirty="0" smtClean="0">
                <a:effectLst/>
              </a:rPr>
              <a:t>Повышение </a:t>
            </a:r>
            <a:r>
              <a:rPr lang="ru-RU" dirty="0" err="1" smtClean="0">
                <a:effectLst/>
              </a:rPr>
              <a:t>вовлечённости</a:t>
            </a:r>
            <a:r>
              <a:rPr lang="ru-RU" dirty="0" smtClean="0">
                <a:effectLst/>
              </a:rPr>
              <a:t> персонала через персонализацию рабочих условий и мотивации.</a:t>
            </a:r>
          </a:p>
          <a:p>
            <a:pPr fontAlgn="base"/>
            <a:r>
              <a:rPr lang="ru-RU" dirty="0" smtClean="0">
                <a:effectLst/>
              </a:rPr>
              <a:t>Оценка производительности труда и предоставление своевременных рекомендаций по улучшению показателей.</a:t>
            </a:r>
          </a:p>
          <a:p>
            <a:pPr fontAlgn="base"/>
            <a:r>
              <a:rPr lang="ru-RU" dirty="0" smtClean="0">
                <a:effectLst/>
              </a:rPr>
              <a:t>Обучение сотрудников новым компетенциям с использованием адаптивных образовательных платформ.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4F0D9-5177-43F5-9ECE-C1C6E64349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79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4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87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matchingName="Тема презентации №1 (короткая)" userDrawn="1">
  <p:cSld name="Тема презентации №1 (коротк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Google Shape;24;p9"/>
          <p:cNvSpPr txBox="1">
            <a:spLocks noGrp="1"/>
          </p:cNvSpPr>
          <p:nvPr>
            <p:ph type="title"/>
          </p:nvPr>
        </p:nvSpPr>
        <p:spPr bwMode="auto">
          <a:xfrm>
            <a:off x="4347300" y="3225467"/>
            <a:ext cx="7048800" cy="18087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ACFF29"/>
              </a:buClr>
              <a:buSzPts val="7000"/>
              <a:buNone/>
              <a:defRPr sz="9350">
                <a:solidFill>
                  <a:srgbClr val="ACFF29"/>
                </a:solidFill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9350"/>
            </a:lvl9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92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420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02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67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867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58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628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03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A7609-1BBF-4B51-9319-CD9035F8B4A7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A89BE-D297-4A14-B436-E7EA252820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36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24.svg"/><Relationship Id="rId17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sv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8.png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data.tedo.ru/publications/ai-in-hr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2460545" name="Рисунок 4"/>
          <p:cNvPicPr>
            <a:picLocks noChangeAspect="1"/>
          </p:cNvPicPr>
          <p:nvPr/>
        </p:nvPicPr>
        <p:blipFill>
          <a:blip r:embed="rId2"/>
          <a:srcRect t="3579" r="12590" b="6176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12488312" name="Google Shape;104;p31"/>
          <p:cNvSpPr txBox="1">
            <a:spLocks noGrp="1"/>
          </p:cNvSpPr>
          <p:nvPr>
            <p:ph type="title"/>
          </p:nvPr>
        </p:nvSpPr>
        <p:spPr bwMode="auto">
          <a:xfrm>
            <a:off x="346873" y="3220599"/>
            <a:ext cx="6611488" cy="1476432"/>
          </a:xfrm>
          <a:prstGeom prst="rect">
            <a:avLst/>
          </a:prstGeom>
        </p:spPr>
        <p:txBody>
          <a:bodyPr spcFirstLastPara="1" wrap="square" lIns="36000" tIns="36000" rIns="121898" bIns="121898" anchor="t" anchorCtr="0">
            <a:noAutofit/>
          </a:bodyPr>
          <a:lstStyle/>
          <a:p>
            <a:pPr lvl="0">
              <a:lnSpc>
                <a:spcPct val="100000"/>
              </a:lnSpc>
              <a:buSzPts val="1100"/>
              <a:defRPr/>
            </a:pPr>
            <a:r>
              <a:rPr lang="ru-RU" sz="4800" b="1" dirty="0" smtClean="0">
                <a:solidFill>
                  <a:srgbClr val="FFFFFF"/>
                </a:solidFill>
                <a:latin typeface="SB Sans Text Heavy"/>
                <a:ea typeface="Roboto"/>
                <a:cs typeface="SB Sans Text Heavy"/>
              </a:rPr>
              <a:t>Услуги</a:t>
            </a:r>
            <a:endParaRPr lang="ru-RU" sz="2400" b="1" dirty="0">
              <a:solidFill>
                <a:srgbClr val="FFFFFF"/>
              </a:solidFill>
              <a:latin typeface="SB Sans Text Heavy"/>
              <a:ea typeface="Roboto"/>
              <a:cs typeface="SB Sans Text Heavy"/>
            </a:endParaRPr>
          </a:p>
        </p:txBody>
      </p:sp>
      <p:grpSp>
        <p:nvGrpSpPr>
          <p:cNvPr id="967844017" name="Группа 1"/>
          <p:cNvGrpSpPr/>
          <p:nvPr/>
        </p:nvGrpSpPr>
        <p:grpSpPr bwMode="auto">
          <a:xfrm>
            <a:off x="346873" y="696897"/>
            <a:ext cx="4593425" cy="636804"/>
            <a:chOff x="346873" y="696897"/>
            <a:chExt cx="5640382" cy="781947"/>
          </a:xfrm>
        </p:grpSpPr>
        <p:pic>
          <p:nvPicPr>
            <p:cNvPr id="1668927206" name="Рисунок 7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3" y="696897"/>
              <a:ext cx="2801979" cy="781947"/>
            </a:xfrm>
            <a:prstGeom prst="rect">
              <a:avLst/>
            </a:prstGeom>
          </p:spPr>
        </p:pic>
        <p:pic>
          <p:nvPicPr>
            <p:cNvPr id="1118280920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099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86511449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455837797" name="Скругленный прямоугольник 8"/>
          <p:cNvSpPr/>
          <p:nvPr/>
        </p:nvSpPr>
        <p:spPr bwMode="auto">
          <a:xfrm>
            <a:off x="27537" y="4177126"/>
            <a:ext cx="8614388" cy="2486854"/>
          </a:xfrm>
          <a:prstGeom prst="roundRect">
            <a:avLst>
              <a:gd name="adj" fmla="val 6057"/>
            </a:avLst>
          </a:prstGeom>
          <a:solidFill>
            <a:schemeClr val="bg1">
              <a:alpha val="5000"/>
            </a:schemeClr>
          </a:solidFill>
          <a:ln w="1905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9618985" name="Скругленный прямоугольник 8"/>
          <p:cNvSpPr/>
          <p:nvPr/>
        </p:nvSpPr>
        <p:spPr bwMode="auto">
          <a:xfrm>
            <a:off x="8729849" y="176"/>
            <a:ext cx="3536609" cy="6857640"/>
          </a:xfrm>
          <a:prstGeom prst="rect">
            <a:avLst/>
          </a:prstGeom>
          <a:solidFill>
            <a:schemeClr val="dk1">
              <a:alpha val="70000"/>
            </a:schemeClr>
          </a:solidFill>
          <a:ln w="1905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3613910" name="Google Shape;132;g1fff1c36bc9_0_ 2"/>
          <p:cNvSpPr/>
          <p:nvPr/>
        </p:nvSpPr>
        <p:spPr bwMode="auto">
          <a:xfrm>
            <a:off x="364680" y="304560"/>
            <a:ext cx="11515320" cy="9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defTabSz="1219319">
              <a:lnSpc>
                <a:spcPct val="100000"/>
              </a:lnSpc>
              <a:defRPr/>
            </a:pPr>
            <a:r>
              <a:rPr lang="ru-RU" sz="2800" b="1" u="none" strike="noStrike">
                <a:solidFill>
                  <a:srgbClr val="FFFFFF"/>
                </a:solidFill>
                <a:latin typeface="SB Sans Text Heavy"/>
                <a:ea typeface="SB Sans Text Heavy"/>
              </a:rPr>
              <a:t>Отраслевые инсайты</a:t>
            </a:r>
            <a:endParaRPr lang="ru-RU" sz="2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5925909" name="TextBox 505925908"/>
          <p:cNvSpPr txBox="1"/>
          <p:nvPr/>
        </p:nvSpPr>
        <p:spPr bwMode="auto">
          <a:xfrm>
            <a:off x="203355" y="968518"/>
            <a:ext cx="2369054" cy="303718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1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Общепит: новые вызовы</a:t>
            </a:r>
            <a:endParaRPr sz="1400" b="1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428029654" name="TextBox 1428029653"/>
          <p:cNvSpPr txBox="1"/>
          <p:nvPr/>
        </p:nvSpPr>
        <p:spPr bwMode="auto">
          <a:xfrm>
            <a:off x="237843" y="3853476"/>
            <a:ext cx="3329339" cy="303718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400" b="1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Гостиницы, отели: умеренный рост</a:t>
            </a:r>
            <a:endParaRPr sz="1400" b="1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920406875" name="Равнобедренный треугольник 1920406874"/>
          <p:cNvSpPr/>
          <p:nvPr/>
        </p:nvSpPr>
        <p:spPr bwMode="auto">
          <a:xfrm rot="5399942">
            <a:off x="6567081" y="3767814"/>
            <a:ext cx="4635783" cy="310217"/>
          </a:xfrm>
          <a:prstGeom prst="triangle">
            <a:avLst>
              <a:gd name="adj" fmla="val 50000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870831" name="Равнобедренный треугольник 630870830"/>
          <p:cNvSpPr/>
          <p:nvPr/>
        </p:nvSpPr>
        <p:spPr bwMode="auto">
          <a:xfrm rot="5399942">
            <a:off x="4322521" y="5213308"/>
            <a:ext cx="2154331" cy="310216"/>
          </a:xfrm>
          <a:prstGeom prst="triangle">
            <a:avLst>
              <a:gd name="adj" fmla="val 50000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6048297" name="TextBox 1506048296"/>
          <p:cNvSpPr txBox="1"/>
          <p:nvPr/>
        </p:nvSpPr>
        <p:spPr bwMode="auto">
          <a:xfrm>
            <a:off x="5611951" y="4600296"/>
            <a:ext cx="3207565" cy="164026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</a:t>
            </a:r>
            <a:r>
              <a:rPr lang="ru-RU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нижение реальных располагаемых доходов потребителей</a:t>
            </a:r>
            <a:endParaRPr sz="120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Нехватка линейного персонала</a:t>
            </a: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Низкие показатели въездного туризма</a:t>
            </a: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Перестраивание структуры спроса в сторону более бюджетных КСР</a:t>
            </a:r>
            <a:endParaRPr sz="1200" b="0" u="none" strike="noStrike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085149375" name="TextBox 1085149374"/>
          <p:cNvSpPr txBox="1"/>
          <p:nvPr/>
        </p:nvSpPr>
        <p:spPr bwMode="auto">
          <a:xfrm>
            <a:off x="5700871" y="968518"/>
            <a:ext cx="1648797" cy="303718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Ключевые боли:</a:t>
            </a:r>
            <a:endParaRPr lang="ru-RU" sz="1400" b="1" i="0" u="none" strike="noStrike" cap="none" spc="0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865172103" name="TextBox 865172102"/>
          <p:cNvSpPr txBox="1"/>
          <p:nvPr/>
        </p:nvSpPr>
        <p:spPr bwMode="auto">
          <a:xfrm>
            <a:off x="9934682" y="968518"/>
            <a:ext cx="1470468" cy="303718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Фокус в GenAI</a:t>
            </a:r>
            <a:endParaRPr lang="ru-RU" sz="1400" b="1" i="0" u="none" strike="noStrike" cap="none" spc="0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777427514" name="TextBox 1777427513"/>
          <p:cNvSpPr txBox="1"/>
          <p:nvPr/>
        </p:nvSpPr>
        <p:spPr bwMode="auto">
          <a:xfrm>
            <a:off x="9010818" y="1265967"/>
            <a:ext cx="3134125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spcBef>
                <a:spcPts val="707"/>
              </a:spcBef>
              <a:defRPr/>
            </a:pPr>
            <a:r>
              <a:rPr sz="1200" b="1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Премиум-сегмент: </a:t>
            </a:r>
            <a:endParaRPr sz="1200" b="1" u="none" strike="noStrike">
              <a:solidFill>
                <a:srgbClr val="FF0000"/>
              </a:solidFill>
              <a:latin typeface="SB Sans Display"/>
              <a:cs typeface="SB Sans Display"/>
            </a:endParaRPr>
          </a:p>
        </p:txBody>
      </p:sp>
      <p:sp>
        <p:nvSpPr>
          <p:cNvPr id="949613631" name="TextBox 949613630"/>
          <p:cNvSpPr txBox="1"/>
          <p:nvPr/>
        </p:nvSpPr>
        <p:spPr bwMode="auto">
          <a:xfrm>
            <a:off x="9200478" y="4370990"/>
            <a:ext cx="3133766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spcBef>
                <a:spcPts val="707"/>
              </a:spcBef>
              <a:defRPr/>
            </a:pPr>
            <a:r>
              <a:rPr sz="1200" b="1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Mid-low-сегменты</a:t>
            </a:r>
          </a:p>
        </p:txBody>
      </p:sp>
      <p:sp>
        <p:nvSpPr>
          <p:cNvPr id="1721990055" name="TextBox 1721990054"/>
          <p:cNvSpPr txBox="1"/>
          <p:nvPr/>
        </p:nvSpPr>
        <p:spPr bwMode="auto">
          <a:xfrm>
            <a:off x="9200477" y="2026919"/>
            <a:ext cx="2968702" cy="1733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217792" indent="-217792">
              <a:spcBef>
                <a:spcPts val="707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ИИ-ассистенты для персонализации и повышения качества индивидуального обслуживания гостей</a:t>
            </a:r>
          </a:p>
          <a:p>
            <a:pPr marL="217791" indent="-217791">
              <a:spcBef>
                <a:spcPts val="706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ИИ-консьерж</a:t>
            </a:r>
            <a:endParaRPr sz="1200">
              <a:latin typeface="SB Sans Display"/>
              <a:cs typeface="SB Sans Display"/>
            </a:endParaRPr>
          </a:p>
          <a:p>
            <a:pPr marL="217792" indent="-217792">
              <a:spcBef>
                <a:spcPts val="707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 для развития программ лояльности и максимизации заполняемости объектов</a:t>
            </a:r>
          </a:p>
          <a:p>
            <a:pPr marL="217792" indent="-217792">
              <a:spcBef>
                <a:spcPts val="707"/>
              </a:spcBef>
              <a:buFont typeface="Arial"/>
              <a:buChar char="•"/>
              <a:defRPr/>
            </a:pPr>
            <a:endParaRPr sz="1200">
              <a:latin typeface="SB Sans Display"/>
              <a:cs typeface="SB Sans Display"/>
            </a:endParaRPr>
          </a:p>
        </p:txBody>
      </p:sp>
      <p:sp>
        <p:nvSpPr>
          <p:cNvPr id="559465192" name="TextBox 559465191"/>
          <p:cNvSpPr txBox="1"/>
          <p:nvPr/>
        </p:nvSpPr>
        <p:spPr bwMode="auto">
          <a:xfrm>
            <a:off x="9253836" y="4795479"/>
            <a:ext cx="3012622" cy="100187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217791" indent="-217791">
              <a:spcBef>
                <a:spcPts val="706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ИИ-консьерж</a:t>
            </a:r>
          </a:p>
          <a:p>
            <a:pPr marL="217792" indent="-217792">
              <a:spcBef>
                <a:spcPts val="707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ИИ-ассистенты для персонала</a:t>
            </a:r>
          </a:p>
          <a:p>
            <a:pPr marL="217792" indent="-217792">
              <a:spcBef>
                <a:spcPts val="707"/>
              </a:spcBef>
              <a:buFont typeface="Arial"/>
              <a:buChar char="•"/>
              <a:defRPr/>
            </a:pPr>
            <a:r>
              <a:rPr sz="12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ИИ-ассистенты для продажи доп. услуг</a:t>
            </a:r>
            <a:endParaRPr sz="1200">
              <a:latin typeface="SB Sans Display"/>
              <a:cs typeface="SB Sans Display"/>
            </a:endParaRPr>
          </a:p>
        </p:txBody>
      </p:sp>
      <p:graphicFrame>
        <p:nvGraphicFramePr>
          <p:cNvPr id="579469152" name="Диаграмма 579469151"/>
          <p:cNvGraphicFramePr>
            <a:graphicFrameLocks/>
          </p:cNvGraphicFramePr>
          <p:nvPr/>
        </p:nvGraphicFramePr>
        <p:xfrm>
          <a:off x="201911" y="4370989"/>
          <a:ext cx="2169414" cy="2074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369876" name="Скругленный прямоугольник 8"/>
          <p:cNvSpPr/>
          <p:nvPr/>
        </p:nvSpPr>
        <p:spPr bwMode="auto">
          <a:xfrm>
            <a:off x="27537" y="1272240"/>
            <a:ext cx="8614388" cy="2581237"/>
          </a:xfrm>
          <a:prstGeom prst="roundRect">
            <a:avLst>
              <a:gd name="adj" fmla="val 6057"/>
            </a:avLst>
          </a:prstGeom>
          <a:solidFill>
            <a:schemeClr val="bg1">
              <a:alpha val="5000"/>
            </a:schemeClr>
          </a:solidFill>
          <a:ln w="19050">
            <a:noFill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79350021" name="Диаграмма 1779350020"/>
          <p:cNvGraphicFramePr>
            <a:graphicFrameLocks/>
          </p:cNvGraphicFramePr>
          <p:nvPr/>
        </p:nvGraphicFramePr>
        <p:xfrm>
          <a:off x="2371327" y="4462425"/>
          <a:ext cx="2777994" cy="2000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9282158" name="TextBox 319282157"/>
          <p:cNvSpPr txBox="1"/>
          <p:nvPr/>
        </p:nvSpPr>
        <p:spPr bwMode="auto">
          <a:xfrm>
            <a:off x="2917458" y="5341239"/>
            <a:ext cx="1095426" cy="45611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sz="1200" b="1">
                <a:solidFill>
                  <a:schemeClr val="bg1"/>
                </a:solidFill>
              </a:rPr>
              <a:t>1 164 млрд руб.</a:t>
            </a:r>
          </a:p>
        </p:txBody>
      </p:sp>
      <p:sp>
        <p:nvSpPr>
          <p:cNvPr id="1458966752" name="TextBox 1458966751"/>
          <p:cNvSpPr txBox="1"/>
          <p:nvPr/>
        </p:nvSpPr>
        <p:spPr bwMode="auto">
          <a:xfrm>
            <a:off x="219315" y="4219129"/>
            <a:ext cx="4272756" cy="273240"/>
          </a:xfrm>
          <a:prstGeom prst="rect">
            <a:avLst/>
          </a:prstGeom>
          <a:noFill/>
          <a:ln w="0">
            <a:noFill/>
          </a:ln>
        </p:spPr>
        <p:txBody>
          <a:bodyPr wrap="none" lIns="90000" tIns="45000" rIns="90000" bIns="45000" anchor="t">
            <a:spAutoFit/>
          </a:bodyPr>
          <a:lstStyle/>
          <a:p>
            <a:pPr>
              <a:defRPr/>
            </a:pPr>
            <a:r>
              <a:rPr lang="ru-RU" sz="12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Доходы КСР от предоставления услуг по РФ, млрд руб.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2109147998" name="TextBox 2109147997"/>
          <p:cNvSpPr txBox="1"/>
          <p:nvPr/>
        </p:nvSpPr>
        <p:spPr bwMode="auto">
          <a:xfrm>
            <a:off x="9441798" y="1499914"/>
            <a:ext cx="1228836" cy="3951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spcBef>
                <a:spcPts val="706"/>
              </a:spcBef>
              <a:defRPr/>
            </a:pPr>
            <a:r>
              <a:rPr sz="10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&gt;24 тыс. руб./ночь</a:t>
            </a:r>
            <a:endParaRPr sz="1000" b="0" u="none" strike="noStrike">
              <a:solidFill>
                <a:srgbClr val="FF0000"/>
              </a:solidFill>
              <a:latin typeface="SB Sans Display"/>
              <a:cs typeface="SB Sans Display"/>
            </a:endParaRPr>
          </a:p>
        </p:txBody>
      </p:sp>
      <p:sp>
        <p:nvSpPr>
          <p:cNvPr id="723521259" name="TextBox 723521258"/>
          <p:cNvSpPr txBox="1"/>
          <p:nvPr/>
        </p:nvSpPr>
        <p:spPr bwMode="auto">
          <a:xfrm>
            <a:off x="11262583" y="1510378"/>
            <a:ext cx="898465" cy="3951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spcBef>
                <a:spcPts val="706"/>
              </a:spcBef>
              <a:defRPr/>
            </a:pPr>
            <a:r>
              <a:rPr sz="1000" b="0" u="none" strike="noStrike">
                <a:solidFill>
                  <a:srgbClr val="FFFFFF"/>
                </a:solidFill>
                <a:latin typeface="SB Sans Display"/>
                <a:cs typeface="SB Sans Display"/>
              </a:rPr>
              <a:t>&gt;3,5 тыс. руб./гость</a:t>
            </a:r>
            <a:endParaRPr sz="1000" b="0" u="none" strike="noStrike">
              <a:solidFill>
                <a:srgbClr val="FF0000"/>
              </a:solidFill>
              <a:latin typeface="SB Sans Display"/>
              <a:cs typeface="SB Sans Display"/>
            </a:endParaRPr>
          </a:p>
        </p:txBody>
      </p:sp>
      <p:grpSp>
        <p:nvGrpSpPr>
          <p:cNvPr id="84359092" name="Группа 714"/>
          <p:cNvGrpSpPr/>
          <p:nvPr/>
        </p:nvGrpSpPr>
        <p:grpSpPr bwMode="auto">
          <a:xfrm>
            <a:off x="10893776" y="1531821"/>
            <a:ext cx="293607" cy="295488"/>
            <a:chOff x="0" y="0"/>
            <a:chExt cx="293607" cy="295488"/>
          </a:xfrm>
        </p:grpSpPr>
        <p:sp>
          <p:nvSpPr>
            <p:cNvPr id="1488581304" name="Freeform 534"/>
            <p:cNvSpPr/>
            <p:nvPr/>
          </p:nvSpPr>
          <p:spPr bwMode="auto">
            <a:xfrm>
              <a:off x="146802" y="157154"/>
              <a:ext cx="146802" cy="36699"/>
            </a:xfrm>
            <a:custGeom>
              <a:avLst/>
              <a:gdLst>
                <a:gd name="T0" fmla="*/ 112 w 128"/>
                <a:gd name="T1" fmla="*/ 32 h 32"/>
                <a:gd name="T2" fmla="*/ 0 w 128"/>
                <a:gd name="T3" fmla="*/ 32 h 32"/>
                <a:gd name="T4" fmla="*/ 0 w 128"/>
                <a:gd name="T5" fmla="*/ 24 h 32"/>
                <a:gd name="T6" fmla="*/ 112 w 128"/>
                <a:gd name="T7" fmla="*/ 24 h 32"/>
                <a:gd name="T8" fmla="*/ 120 w 128"/>
                <a:gd name="T9" fmla="*/ 16 h 32"/>
                <a:gd name="T10" fmla="*/ 112 w 128"/>
                <a:gd name="T11" fmla="*/ 8 h 32"/>
                <a:gd name="T12" fmla="*/ 0 w 128"/>
                <a:gd name="T13" fmla="*/ 8 h 32"/>
                <a:gd name="T14" fmla="*/ 0 w 128"/>
                <a:gd name="T15" fmla="*/ 0 h 32"/>
                <a:gd name="T16" fmla="*/ 112 w 128"/>
                <a:gd name="T17" fmla="*/ 0 h 32"/>
                <a:gd name="T18" fmla="*/ 128 w 128"/>
                <a:gd name="T19" fmla="*/ 16 h 32"/>
                <a:gd name="T20" fmla="*/ 112 w 128"/>
                <a:gd name="T2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32" extrusionOk="0">
                  <a:moveTo>
                    <a:pt x="112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12" y="24"/>
                    <a:pt x="112" y="24"/>
                    <a:pt x="112" y="24"/>
                  </a:cubicBezTo>
                  <a:cubicBezTo>
                    <a:pt x="116" y="24"/>
                    <a:pt x="120" y="21"/>
                    <a:pt x="120" y="16"/>
                  </a:cubicBezTo>
                  <a:cubicBezTo>
                    <a:pt x="120" y="12"/>
                    <a:pt x="116" y="8"/>
                    <a:pt x="11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21" y="0"/>
                    <a:pt x="128" y="8"/>
                    <a:pt x="128" y="16"/>
                  </a:cubicBezTo>
                  <a:cubicBezTo>
                    <a:pt x="128" y="25"/>
                    <a:pt x="121" y="32"/>
                    <a:pt x="112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1524059" name="Rectangle 535"/>
            <p:cNvSpPr>
              <a:spLocks noChangeArrowheads="1"/>
            </p:cNvSpPr>
            <p:nvPr/>
          </p:nvSpPr>
          <p:spPr bwMode="auto">
            <a:xfrm>
              <a:off x="146802" y="138333"/>
              <a:ext cx="146802" cy="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2040913" name="Freeform 536"/>
            <p:cNvSpPr/>
            <p:nvPr/>
          </p:nvSpPr>
          <p:spPr bwMode="auto">
            <a:xfrm>
              <a:off x="89398" y="36699"/>
              <a:ext cx="204205" cy="92220"/>
            </a:xfrm>
            <a:custGeom>
              <a:avLst/>
              <a:gdLst>
                <a:gd name="T0" fmla="*/ 178 w 178"/>
                <a:gd name="T1" fmla="*/ 80 h 80"/>
                <a:gd name="T2" fmla="*/ 50 w 178"/>
                <a:gd name="T3" fmla="*/ 80 h 80"/>
                <a:gd name="T4" fmla="*/ 50 w 178"/>
                <a:gd name="T5" fmla="*/ 72 h 80"/>
                <a:gd name="T6" fmla="*/ 170 w 178"/>
                <a:gd name="T7" fmla="*/ 72 h 80"/>
                <a:gd name="T8" fmla="*/ 66 w 178"/>
                <a:gd name="T9" fmla="*/ 8 h 80"/>
                <a:gd name="T10" fmla="*/ 3 w 178"/>
                <a:gd name="T11" fmla="*/ 17 h 80"/>
                <a:gd name="T12" fmla="*/ 0 w 178"/>
                <a:gd name="T13" fmla="*/ 9 h 80"/>
                <a:gd name="T14" fmla="*/ 66 w 178"/>
                <a:gd name="T15" fmla="*/ 0 h 80"/>
                <a:gd name="T16" fmla="*/ 178 w 178"/>
                <a:gd name="T17" fmla="*/ 76 h 80"/>
                <a:gd name="T18" fmla="*/ 178 w 178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80" extrusionOk="0">
                  <a:moveTo>
                    <a:pt x="178" y="80"/>
                  </a:moveTo>
                  <a:cubicBezTo>
                    <a:pt x="50" y="80"/>
                    <a:pt x="50" y="80"/>
                    <a:pt x="50" y="80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170" y="72"/>
                    <a:pt x="170" y="72"/>
                    <a:pt x="170" y="72"/>
                  </a:cubicBezTo>
                  <a:cubicBezTo>
                    <a:pt x="169" y="48"/>
                    <a:pt x="164" y="8"/>
                    <a:pt x="66" y="8"/>
                  </a:cubicBezTo>
                  <a:cubicBezTo>
                    <a:pt x="40" y="8"/>
                    <a:pt x="19" y="11"/>
                    <a:pt x="3" y="1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7" y="3"/>
                    <a:pt x="39" y="0"/>
                    <a:pt x="66" y="0"/>
                  </a:cubicBezTo>
                  <a:cubicBezTo>
                    <a:pt x="178" y="0"/>
                    <a:pt x="178" y="52"/>
                    <a:pt x="178" y="76"/>
                  </a:cubicBezTo>
                  <a:lnTo>
                    <a:pt x="178" y="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243165" name="Freeform 537"/>
            <p:cNvSpPr/>
            <p:nvPr/>
          </p:nvSpPr>
          <p:spPr bwMode="auto">
            <a:xfrm>
              <a:off x="146802" y="203265"/>
              <a:ext cx="146802" cy="27289"/>
            </a:xfrm>
            <a:custGeom>
              <a:avLst/>
              <a:gdLst>
                <a:gd name="T0" fmla="*/ 112 w 128"/>
                <a:gd name="T1" fmla="*/ 24 h 24"/>
                <a:gd name="T2" fmla="*/ 100 w 128"/>
                <a:gd name="T3" fmla="*/ 14 h 24"/>
                <a:gd name="T4" fmla="*/ 96 w 128"/>
                <a:gd name="T5" fmla="*/ 8 h 24"/>
                <a:gd name="T6" fmla="*/ 91 w 128"/>
                <a:gd name="T7" fmla="*/ 14 h 24"/>
                <a:gd name="T8" fmla="*/ 80 w 128"/>
                <a:gd name="T9" fmla="*/ 24 h 24"/>
                <a:gd name="T10" fmla="*/ 68 w 128"/>
                <a:gd name="T11" fmla="*/ 14 h 24"/>
                <a:gd name="T12" fmla="*/ 64 w 128"/>
                <a:gd name="T13" fmla="*/ 8 h 24"/>
                <a:gd name="T14" fmla="*/ 59 w 128"/>
                <a:gd name="T15" fmla="*/ 14 h 24"/>
                <a:gd name="T16" fmla="*/ 48 w 128"/>
                <a:gd name="T17" fmla="*/ 24 h 24"/>
                <a:gd name="T18" fmla="*/ 36 w 128"/>
                <a:gd name="T19" fmla="*/ 14 h 24"/>
                <a:gd name="T20" fmla="*/ 32 w 128"/>
                <a:gd name="T21" fmla="*/ 8 h 24"/>
                <a:gd name="T22" fmla="*/ 27 w 128"/>
                <a:gd name="T23" fmla="*/ 14 h 24"/>
                <a:gd name="T24" fmla="*/ 16 w 128"/>
                <a:gd name="T25" fmla="*/ 24 h 24"/>
                <a:gd name="T26" fmla="*/ 4 w 128"/>
                <a:gd name="T27" fmla="*/ 14 h 24"/>
                <a:gd name="T28" fmla="*/ 0 w 128"/>
                <a:gd name="T29" fmla="*/ 8 h 24"/>
                <a:gd name="T30" fmla="*/ 0 w 128"/>
                <a:gd name="T31" fmla="*/ 0 h 24"/>
                <a:gd name="T32" fmla="*/ 11 w 128"/>
                <a:gd name="T33" fmla="*/ 11 h 24"/>
                <a:gd name="T34" fmla="*/ 16 w 128"/>
                <a:gd name="T35" fmla="*/ 16 h 24"/>
                <a:gd name="T36" fmla="*/ 20 w 128"/>
                <a:gd name="T37" fmla="*/ 11 h 24"/>
                <a:gd name="T38" fmla="*/ 32 w 128"/>
                <a:gd name="T39" fmla="*/ 0 h 24"/>
                <a:gd name="T40" fmla="*/ 43 w 128"/>
                <a:gd name="T41" fmla="*/ 11 h 24"/>
                <a:gd name="T42" fmla="*/ 48 w 128"/>
                <a:gd name="T43" fmla="*/ 16 h 24"/>
                <a:gd name="T44" fmla="*/ 52 w 128"/>
                <a:gd name="T45" fmla="*/ 11 h 24"/>
                <a:gd name="T46" fmla="*/ 64 w 128"/>
                <a:gd name="T47" fmla="*/ 0 h 24"/>
                <a:gd name="T48" fmla="*/ 75 w 128"/>
                <a:gd name="T49" fmla="*/ 11 h 24"/>
                <a:gd name="T50" fmla="*/ 80 w 128"/>
                <a:gd name="T51" fmla="*/ 16 h 24"/>
                <a:gd name="T52" fmla="*/ 84 w 128"/>
                <a:gd name="T53" fmla="*/ 11 h 24"/>
                <a:gd name="T54" fmla="*/ 96 w 128"/>
                <a:gd name="T55" fmla="*/ 0 h 24"/>
                <a:gd name="T56" fmla="*/ 107 w 128"/>
                <a:gd name="T57" fmla="*/ 11 h 24"/>
                <a:gd name="T58" fmla="*/ 112 w 128"/>
                <a:gd name="T59" fmla="*/ 16 h 24"/>
                <a:gd name="T60" fmla="*/ 116 w 128"/>
                <a:gd name="T61" fmla="*/ 11 h 24"/>
                <a:gd name="T62" fmla="*/ 128 w 128"/>
                <a:gd name="T63" fmla="*/ 0 h 24"/>
                <a:gd name="T64" fmla="*/ 128 w 128"/>
                <a:gd name="T65" fmla="*/ 8 h 24"/>
                <a:gd name="T66" fmla="*/ 123 w 128"/>
                <a:gd name="T67" fmla="*/ 14 h 24"/>
                <a:gd name="T68" fmla="*/ 112 w 128"/>
                <a:gd name="T6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8" h="24" extrusionOk="0">
                  <a:moveTo>
                    <a:pt x="112" y="24"/>
                  </a:moveTo>
                  <a:cubicBezTo>
                    <a:pt x="105" y="24"/>
                    <a:pt x="102" y="19"/>
                    <a:pt x="100" y="14"/>
                  </a:cubicBezTo>
                  <a:cubicBezTo>
                    <a:pt x="98" y="11"/>
                    <a:pt x="97" y="8"/>
                    <a:pt x="96" y="8"/>
                  </a:cubicBezTo>
                  <a:cubicBezTo>
                    <a:pt x="94" y="8"/>
                    <a:pt x="93" y="11"/>
                    <a:pt x="91" y="14"/>
                  </a:cubicBezTo>
                  <a:cubicBezTo>
                    <a:pt x="89" y="19"/>
                    <a:pt x="86" y="24"/>
                    <a:pt x="80" y="24"/>
                  </a:cubicBezTo>
                  <a:cubicBezTo>
                    <a:pt x="73" y="24"/>
                    <a:pt x="70" y="19"/>
                    <a:pt x="68" y="14"/>
                  </a:cubicBezTo>
                  <a:cubicBezTo>
                    <a:pt x="66" y="11"/>
                    <a:pt x="65" y="8"/>
                    <a:pt x="64" y="8"/>
                  </a:cubicBezTo>
                  <a:cubicBezTo>
                    <a:pt x="62" y="8"/>
                    <a:pt x="61" y="11"/>
                    <a:pt x="59" y="14"/>
                  </a:cubicBezTo>
                  <a:cubicBezTo>
                    <a:pt x="57" y="19"/>
                    <a:pt x="54" y="24"/>
                    <a:pt x="48" y="24"/>
                  </a:cubicBezTo>
                  <a:cubicBezTo>
                    <a:pt x="41" y="24"/>
                    <a:pt x="38" y="19"/>
                    <a:pt x="36" y="14"/>
                  </a:cubicBezTo>
                  <a:cubicBezTo>
                    <a:pt x="34" y="11"/>
                    <a:pt x="33" y="8"/>
                    <a:pt x="32" y="8"/>
                  </a:cubicBezTo>
                  <a:cubicBezTo>
                    <a:pt x="30" y="8"/>
                    <a:pt x="29" y="11"/>
                    <a:pt x="27" y="14"/>
                  </a:cubicBezTo>
                  <a:cubicBezTo>
                    <a:pt x="25" y="19"/>
                    <a:pt x="22" y="24"/>
                    <a:pt x="16" y="24"/>
                  </a:cubicBezTo>
                  <a:cubicBezTo>
                    <a:pt x="9" y="24"/>
                    <a:pt x="6" y="19"/>
                    <a:pt x="4" y="14"/>
                  </a:cubicBezTo>
                  <a:cubicBezTo>
                    <a:pt x="2" y="11"/>
                    <a:pt x="1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9" y="6"/>
                    <a:pt x="11" y="11"/>
                  </a:cubicBezTo>
                  <a:cubicBezTo>
                    <a:pt x="13" y="14"/>
                    <a:pt x="14" y="16"/>
                    <a:pt x="16" y="16"/>
                  </a:cubicBezTo>
                  <a:cubicBezTo>
                    <a:pt x="17" y="16"/>
                    <a:pt x="18" y="14"/>
                    <a:pt x="20" y="11"/>
                  </a:cubicBezTo>
                  <a:cubicBezTo>
                    <a:pt x="22" y="6"/>
                    <a:pt x="25" y="0"/>
                    <a:pt x="32" y="0"/>
                  </a:cubicBezTo>
                  <a:cubicBezTo>
                    <a:pt x="38" y="0"/>
                    <a:pt x="41" y="6"/>
                    <a:pt x="43" y="11"/>
                  </a:cubicBezTo>
                  <a:cubicBezTo>
                    <a:pt x="45" y="14"/>
                    <a:pt x="46" y="16"/>
                    <a:pt x="48" y="16"/>
                  </a:cubicBezTo>
                  <a:cubicBezTo>
                    <a:pt x="49" y="16"/>
                    <a:pt x="50" y="14"/>
                    <a:pt x="52" y="11"/>
                  </a:cubicBezTo>
                  <a:cubicBezTo>
                    <a:pt x="54" y="6"/>
                    <a:pt x="57" y="0"/>
                    <a:pt x="64" y="0"/>
                  </a:cubicBezTo>
                  <a:cubicBezTo>
                    <a:pt x="70" y="0"/>
                    <a:pt x="73" y="6"/>
                    <a:pt x="75" y="11"/>
                  </a:cubicBezTo>
                  <a:cubicBezTo>
                    <a:pt x="77" y="14"/>
                    <a:pt x="78" y="16"/>
                    <a:pt x="80" y="16"/>
                  </a:cubicBezTo>
                  <a:cubicBezTo>
                    <a:pt x="81" y="16"/>
                    <a:pt x="82" y="14"/>
                    <a:pt x="84" y="11"/>
                  </a:cubicBezTo>
                  <a:cubicBezTo>
                    <a:pt x="86" y="6"/>
                    <a:pt x="89" y="0"/>
                    <a:pt x="96" y="0"/>
                  </a:cubicBezTo>
                  <a:cubicBezTo>
                    <a:pt x="102" y="0"/>
                    <a:pt x="105" y="6"/>
                    <a:pt x="107" y="11"/>
                  </a:cubicBezTo>
                  <a:cubicBezTo>
                    <a:pt x="109" y="14"/>
                    <a:pt x="110" y="16"/>
                    <a:pt x="112" y="16"/>
                  </a:cubicBezTo>
                  <a:cubicBezTo>
                    <a:pt x="113" y="16"/>
                    <a:pt x="114" y="14"/>
                    <a:pt x="116" y="11"/>
                  </a:cubicBezTo>
                  <a:cubicBezTo>
                    <a:pt x="118" y="6"/>
                    <a:pt x="121" y="0"/>
                    <a:pt x="128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6" y="8"/>
                    <a:pt x="125" y="11"/>
                    <a:pt x="123" y="14"/>
                  </a:cubicBezTo>
                  <a:cubicBezTo>
                    <a:pt x="121" y="19"/>
                    <a:pt x="118" y="24"/>
                    <a:pt x="112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6817960" name="Freeform 538"/>
            <p:cNvSpPr/>
            <p:nvPr/>
          </p:nvSpPr>
          <p:spPr bwMode="auto">
            <a:xfrm>
              <a:off x="146802" y="239965"/>
              <a:ext cx="146802" cy="55520"/>
            </a:xfrm>
            <a:custGeom>
              <a:avLst/>
              <a:gdLst>
                <a:gd name="T0" fmla="*/ 104 w 128"/>
                <a:gd name="T1" fmla="*/ 48 h 48"/>
                <a:gd name="T2" fmla="*/ 0 w 128"/>
                <a:gd name="T3" fmla="*/ 48 h 48"/>
                <a:gd name="T4" fmla="*/ 0 w 128"/>
                <a:gd name="T5" fmla="*/ 40 h 48"/>
                <a:gd name="T6" fmla="*/ 104 w 128"/>
                <a:gd name="T7" fmla="*/ 40 h 48"/>
                <a:gd name="T8" fmla="*/ 120 w 128"/>
                <a:gd name="T9" fmla="*/ 24 h 48"/>
                <a:gd name="T10" fmla="*/ 120 w 128"/>
                <a:gd name="T11" fmla="*/ 8 h 48"/>
                <a:gd name="T12" fmla="*/ 0 w 128"/>
                <a:gd name="T13" fmla="*/ 8 h 48"/>
                <a:gd name="T14" fmla="*/ 0 w 128"/>
                <a:gd name="T15" fmla="*/ 0 h 48"/>
                <a:gd name="T16" fmla="*/ 128 w 128"/>
                <a:gd name="T17" fmla="*/ 0 h 48"/>
                <a:gd name="T18" fmla="*/ 128 w 128"/>
                <a:gd name="T19" fmla="*/ 24 h 48"/>
                <a:gd name="T20" fmla="*/ 104 w 128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" h="48" extrusionOk="0">
                  <a:moveTo>
                    <a:pt x="104" y="48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13" y="40"/>
                    <a:pt x="120" y="33"/>
                    <a:pt x="120" y="24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24"/>
                    <a:pt x="128" y="24"/>
                    <a:pt x="128" y="24"/>
                  </a:cubicBezTo>
                  <a:cubicBezTo>
                    <a:pt x="128" y="38"/>
                    <a:pt x="117" y="48"/>
                    <a:pt x="10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00590221" name="Freeform 539"/>
            <p:cNvSpPr>
              <a:spLocks noEditPoints="1"/>
            </p:cNvSpPr>
            <p:nvPr/>
          </p:nvSpPr>
          <p:spPr bwMode="auto">
            <a:xfrm>
              <a:off x="0" y="74341"/>
              <a:ext cx="137391" cy="221145"/>
            </a:xfrm>
            <a:custGeom>
              <a:avLst/>
              <a:gdLst>
                <a:gd name="T0" fmla="*/ 146 w 146"/>
                <a:gd name="T1" fmla="*/ 235 h 235"/>
                <a:gd name="T2" fmla="*/ 0 w 146"/>
                <a:gd name="T3" fmla="*/ 235 h 235"/>
                <a:gd name="T4" fmla="*/ 0 w 146"/>
                <a:gd name="T5" fmla="*/ 214 h 235"/>
                <a:gd name="T6" fmla="*/ 7 w 146"/>
                <a:gd name="T7" fmla="*/ 205 h 235"/>
                <a:gd name="T8" fmla="*/ 0 w 146"/>
                <a:gd name="T9" fmla="*/ 198 h 235"/>
                <a:gd name="T10" fmla="*/ 0 w 146"/>
                <a:gd name="T11" fmla="*/ 38 h 235"/>
                <a:gd name="T12" fmla="*/ 7 w 146"/>
                <a:gd name="T13" fmla="*/ 29 h 235"/>
                <a:gd name="T14" fmla="*/ 0 w 146"/>
                <a:gd name="T15" fmla="*/ 22 h 235"/>
                <a:gd name="T16" fmla="*/ 0 w 146"/>
                <a:gd name="T17" fmla="*/ 0 h 235"/>
                <a:gd name="T18" fmla="*/ 146 w 146"/>
                <a:gd name="T19" fmla="*/ 0 h 235"/>
                <a:gd name="T20" fmla="*/ 146 w 146"/>
                <a:gd name="T21" fmla="*/ 22 h 235"/>
                <a:gd name="T22" fmla="*/ 138 w 146"/>
                <a:gd name="T23" fmla="*/ 29 h 235"/>
                <a:gd name="T24" fmla="*/ 146 w 146"/>
                <a:gd name="T25" fmla="*/ 38 h 235"/>
                <a:gd name="T26" fmla="*/ 146 w 146"/>
                <a:gd name="T27" fmla="*/ 198 h 235"/>
                <a:gd name="T28" fmla="*/ 138 w 146"/>
                <a:gd name="T29" fmla="*/ 205 h 235"/>
                <a:gd name="T30" fmla="*/ 146 w 146"/>
                <a:gd name="T31" fmla="*/ 214 h 235"/>
                <a:gd name="T32" fmla="*/ 146 w 146"/>
                <a:gd name="T33" fmla="*/ 235 h 235"/>
                <a:gd name="T34" fmla="*/ 9 w 146"/>
                <a:gd name="T35" fmla="*/ 225 h 235"/>
                <a:gd name="T36" fmla="*/ 136 w 146"/>
                <a:gd name="T37" fmla="*/ 225 h 235"/>
                <a:gd name="T38" fmla="*/ 136 w 146"/>
                <a:gd name="T39" fmla="*/ 217 h 235"/>
                <a:gd name="T40" fmla="*/ 124 w 146"/>
                <a:gd name="T41" fmla="*/ 205 h 235"/>
                <a:gd name="T42" fmla="*/ 136 w 146"/>
                <a:gd name="T43" fmla="*/ 194 h 235"/>
                <a:gd name="T44" fmla="*/ 136 w 146"/>
                <a:gd name="T45" fmla="*/ 41 h 235"/>
                <a:gd name="T46" fmla="*/ 124 w 146"/>
                <a:gd name="T47" fmla="*/ 29 h 235"/>
                <a:gd name="T48" fmla="*/ 136 w 146"/>
                <a:gd name="T49" fmla="*/ 18 h 235"/>
                <a:gd name="T50" fmla="*/ 136 w 146"/>
                <a:gd name="T51" fmla="*/ 9 h 235"/>
                <a:gd name="T52" fmla="*/ 9 w 146"/>
                <a:gd name="T53" fmla="*/ 9 h 235"/>
                <a:gd name="T54" fmla="*/ 9 w 146"/>
                <a:gd name="T55" fmla="*/ 18 h 235"/>
                <a:gd name="T56" fmla="*/ 20 w 146"/>
                <a:gd name="T57" fmla="*/ 29 h 235"/>
                <a:gd name="T58" fmla="*/ 9 w 146"/>
                <a:gd name="T59" fmla="*/ 41 h 235"/>
                <a:gd name="T60" fmla="*/ 9 w 146"/>
                <a:gd name="T61" fmla="*/ 194 h 235"/>
                <a:gd name="T62" fmla="*/ 20 w 146"/>
                <a:gd name="T63" fmla="*/ 205 h 235"/>
                <a:gd name="T64" fmla="*/ 9 w 146"/>
                <a:gd name="T65" fmla="*/ 217 h 235"/>
                <a:gd name="T66" fmla="*/ 9 w 146"/>
                <a:gd name="T67" fmla="*/ 22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235" extrusionOk="0">
                  <a:moveTo>
                    <a:pt x="146" y="235"/>
                  </a:moveTo>
                  <a:lnTo>
                    <a:pt x="0" y="235"/>
                  </a:lnTo>
                  <a:lnTo>
                    <a:pt x="0" y="214"/>
                  </a:lnTo>
                  <a:lnTo>
                    <a:pt x="7" y="205"/>
                  </a:lnTo>
                  <a:lnTo>
                    <a:pt x="0" y="198"/>
                  </a:lnTo>
                  <a:lnTo>
                    <a:pt x="0" y="38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146" y="22"/>
                  </a:lnTo>
                  <a:lnTo>
                    <a:pt x="138" y="29"/>
                  </a:lnTo>
                  <a:lnTo>
                    <a:pt x="146" y="38"/>
                  </a:lnTo>
                  <a:lnTo>
                    <a:pt x="146" y="198"/>
                  </a:lnTo>
                  <a:lnTo>
                    <a:pt x="138" y="205"/>
                  </a:lnTo>
                  <a:lnTo>
                    <a:pt x="146" y="214"/>
                  </a:lnTo>
                  <a:lnTo>
                    <a:pt x="146" y="235"/>
                  </a:lnTo>
                  <a:close/>
                  <a:moveTo>
                    <a:pt x="9" y="225"/>
                  </a:moveTo>
                  <a:lnTo>
                    <a:pt x="136" y="225"/>
                  </a:lnTo>
                  <a:lnTo>
                    <a:pt x="136" y="217"/>
                  </a:lnTo>
                  <a:lnTo>
                    <a:pt x="124" y="205"/>
                  </a:lnTo>
                  <a:lnTo>
                    <a:pt x="136" y="194"/>
                  </a:lnTo>
                  <a:lnTo>
                    <a:pt x="136" y="41"/>
                  </a:lnTo>
                  <a:lnTo>
                    <a:pt x="124" y="29"/>
                  </a:lnTo>
                  <a:lnTo>
                    <a:pt x="136" y="18"/>
                  </a:lnTo>
                  <a:lnTo>
                    <a:pt x="136" y="9"/>
                  </a:lnTo>
                  <a:lnTo>
                    <a:pt x="9" y="9"/>
                  </a:lnTo>
                  <a:lnTo>
                    <a:pt x="9" y="18"/>
                  </a:lnTo>
                  <a:lnTo>
                    <a:pt x="20" y="29"/>
                  </a:lnTo>
                  <a:lnTo>
                    <a:pt x="9" y="41"/>
                  </a:lnTo>
                  <a:lnTo>
                    <a:pt x="9" y="194"/>
                  </a:lnTo>
                  <a:lnTo>
                    <a:pt x="20" y="205"/>
                  </a:lnTo>
                  <a:lnTo>
                    <a:pt x="9" y="217"/>
                  </a:lnTo>
                  <a:lnTo>
                    <a:pt x="9" y="22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75930036" name="Rectangle 540"/>
            <p:cNvSpPr>
              <a:spLocks noChangeArrowheads="1"/>
            </p:cNvSpPr>
            <p:nvPr/>
          </p:nvSpPr>
          <p:spPr bwMode="auto">
            <a:xfrm>
              <a:off x="27288" y="262551"/>
              <a:ext cx="82810" cy="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9638828" name="Rectangle 541"/>
            <p:cNvSpPr>
              <a:spLocks noChangeArrowheads="1"/>
            </p:cNvSpPr>
            <p:nvPr/>
          </p:nvSpPr>
          <p:spPr bwMode="auto">
            <a:xfrm>
              <a:off x="27288" y="96926"/>
              <a:ext cx="82810" cy="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4025391" name="Freeform 542"/>
            <p:cNvSpPr/>
            <p:nvPr/>
          </p:nvSpPr>
          <p:spPr bwMode="auto">
            <a:xfrm>
              <a:off x="29169" y="0"/>
              <a:ext cx="53640" cy="78105"/>
            </a:xfrm>
            <a:custGeom>
              <a:avLst/>
              <a:gdLst>
                <a:gd name="T0" fmla="*/ 57 w 57"/>
                <a:gd name="T1" fmla="*/ 83 h 83"/>
                <a:gd name="T2" fmla="*/ 47 w 57"/>
                <a:gd name="T3" fmla="*/ 83 h 83"/>
                <a:gd name="T4" fmla="*/ 47 w 57"/>
                <a:gd name="T5" fmla="*/ 60 h 83"/>
                <a:gd name="T6" fmla="*/ 24 w 57"/>
                <a:gd name="T7" fmla="*/ 10 h 83"/>
                <a:gd name="T8" fmla="*/ 15 w 57"/>
                <a:gd name="T9" fmla="*/ 10 h 83"/>
                <a:gd name="T10" fmla="*/ 37 w 57"/>
                <a:gd name="T11" fmla="*/ 59 h 83"/>
                <a:gd name="T12" fmla="*/ 37 w 57"/>
                <a:gd name="T13" fmla="*/ 83 h 83"/>
                <a:gd name="T14" fmla="*/ 27 w 57"/>
                <a:gd name="T15" fmla="*/ 83 h 83"/>
                <a:gd name="T16" fmla="*/ 27 w 57"/>
                <a:gd name="T17" fmla="*/ 60 h 83"/>
                <a:gd name="T18" fmla="*/ 0 w 57"/>
                <a:gd name="T19" fmla="*/ 0 h 83"/>
                <a:gd name="T20" fmla="*/ 30 w 57"/>
                <a:gd name="T21" fmla="*/ 0 h 83"/>
                <a:gd name="T22" fmla="*/ 57 w 57"/>
                <a:gd name="T23" fmla="*/ 59 h 83"/>
                <a:gd name="T24" fmla="*/ 57 w 57"/>
                <a:gd name="T2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83" extrusionOk="0">
                  <a:moveTo>
                    <a:pt x="57" y="83"/>
                  </a:moveTo>
                  <a:lnTo>
                    <a:pt x="47" y="83"/>
                  </a:lnTo>
                  <a:lnTo>
                    <a:pt x="47" y="60"/>
                  </a:lnTo>
                  <a:lnTo>
                    <a:pt x="24" y="10"/>
                  </a:lnTo>
                  <a:lnTo>
                    <a:pt x="15" y="10"/>
                  </a:lnTo>
                  <a:lnTo>
                    <a:pt x="37" y="59"/>
                  </a:lnTo>
                  <a:lnTo>
                    <a:pt x="37" y="83"/>
                  </a:lnTo>
                  <a:lnTo>
                    <a:pt x="27" y="83"/>
                  </a:lnTo>
                  <a:lnTo>
                    <a:pt x="27" y="60"/>
                  </a:lnTo>
                  <a:lnTo>
                    <a:pt x="0" y="0"/>
                  </a:lnTo>
                  <a:lnTo>
                    <a:pt x="30" y="0"/>
                  </a:lnTo>
                  <a:lnTo>
                    <a:pt x="57" y="59"/>
                  </a:lnTo>
                  <a:lnTo>
                    <a:pt x="57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0549181" name="Freeform 543"/>
            <p:cNvSpPr>
              <a:spLocks noEditPoints="1"/>
            </p:cNvSpPr>
            <p:nvPr/>
          </p:nvSpPr>
          <p:spPr bwMode="auto">
            <a:xfrm>
              <a:off x="27288" y="133627"/>
              <a:ext cx="82810" cy="82810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 extrusionOk="0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7"/>
                    <a:pt x="16" y="0"/>
                    <a:pt x="36" y="0"/>
                  </a:cubicBezTo>
                  <a:cubicBezTo>
                    <a:pt x="56" y="0"/>
                    <a:pt x="72" y="17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0" y="8"/>
                    <a:pt x="8" y="21"/>
                    <a:pt x="8" y="36"/>
                  </a:cubicBezTo>
                  <a:cubicBezTo>
                    <a:pt x="8" y="52"/>
                    <a:pt x="20" y="64"/>
                    <a:pt x="36" y="64"/>
                  </a:cubicBezTo>
                  <a:cubicBezTo>
                    <a:pt x="51" y="64"/>
                    <a:pt x="64" y="52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2999029" name="Rectangle 544"/>
            <p:cNvSpPr>
              <a:spLocks noChangeArrowheads="1"/>
            </p:cNvSpPr>
            <p:nvPr/>
          </p:nvSpPr>
          <p:spPr bwMode="auto">
            <a:xfrm>
              <a:off x="49873" y="225850"/>
              <a:ext cx="36699" cy="94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43217407" name="Группа 496"/>
          <p:cNvGrpSpPr/>
          <p:nvPr/>
        </p:nvGrpSpPr>
        <p:grpSpPr bwMode="auto">
          <a:xfrm>
            <a:off x="9073753" y="1580472"/>
            <a:ext cx="362736" cy="249961"/>
            <a:chOff x="0" y="0"/>
            <a:chExt cx="362736" cy="249961"/>
          </a:xfrm>
        </p:grpSpPr>
        <p:sp>
          <p:nvSpPr>
            <p:cNvPr id="1935355497" name="Freeform 266"/>
            <p:cNvSpPr>
              <a:spLocks noEditPoints="1"/>
            </p:cNvSpPr>
            <p:nvPr/>
          </p:nvSpPr>
          <p:spPr bwMode="auto">
            <a:xfrm>
              <a:off x="0" y="0"/>
              <a:ext cx="362736" cy="249961"/>
            </a:xfrm>
            <a:custGeom>
              <a:avLst/>
              <a:gdLst>
                <a:gd name="T0" fmla="*/ 240 w 256"/>
                <a:gd name="T1" fmla="*/ 176 h 176"/>
                <a:gd name="T2" fmla="*/ 16 w 256"/>
                <a:gd name="T3" fmla="*/ 176 h 176"/>
                <a:gd name="T4" fmla="*/ 0 w 256"/>
                <a:gd name="T5" fmla="*/ 160 h 176"/>
                <a:gd name="T6" fmla="*/ 0 w 256"/>
                <a:gd name="T7" fmla="*/ 16 h 176"/>
                <a:gd name="T8" fmla="*/ 16 w 256"/>
                <a:gd name="T9" fmla="*/ 0 h 176"/>
                <a:gd name="T10" fmla="*/ 240 w 256"/>
                <a:gd name="T11" fmla="*/ 0 h 176"/>
                <a:gd name="T12" fmla="*/ 256 w 256"/>
                <a:gd name="T13" fmla="*/ 16 h 176"/>
                <a:gd name="T14" fmla="*/ 256 w 256"/>
                <a:gd name="T15" fmla="*/ 160 h 176"/>
                <a:gd name="T16" fmla="*/ 240 w 256"/>
                <a:gd name="T17" fmla="*/ 176 h 176"/>
                <a:gd name="T18" fmla="*/ 16 w 256"/>
                <a:gd name="T19" fmla="*/ 8 h 176"/>
                <a:gd name="T20" fmla="*/ 8 w 256"/>
                <a:gd name="T21" fmla="*/ 16 h 176"/>
                <a:gd name="T22" fmla="*/ 8 w 256"/>
                <a:gd name="T23" fmla="*/ 160 h 176"/>
                <a:gd name="T24" fmla="*/ 16 w 256"/>
                <a:gd name="T25" fmla="*/ 168 h 176"/>
                <a:gd name="T26" fmla="*/ 240 w 256"/>
                <a:gd name="T27" fmla="*/ 168 h 176"/>
                <a:gd name="T28" fmla="*/ 248 w 256"/>
                <a:gd name="T29" fmla="*/ 160 h 176"/>
                <a:gd name="T30" fmla="*/ 248 w 256"/>
                <a:gd name="T31" fmla="*/ 16 h 176"/>
                <a:gd name="T32" fmla="*/ 240 w 256"/>
                <a:gd name="T33" fmla="*/ 8 h 176"/>
                <a:gd name="T34" fmla="*/ 16 w 256"/>
                <a:gd name="T35" fmla="*/ 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76" extrusionOk="0">
                  <a:moveTo>
                    <a:pt x="240" y="176"/>
                  </a:moveTo>
                  <a:cubicBezTo>
                    <a:pt x="16" y="176"/>
                    <a:pt x="16" y="176"/>
                    <a:pt x="16" y="176"/>
                  </a:cubicBezTo>
                  <a:cubicBezTo>
                    <a:pt x="7" y="176"/>
                    <a:pt x="0" y="169"/>
                    <a:pt x="0" y="16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48" y="0"/>
                    <a:pt x="256" y="7"/>
                    <a:pt x="256" y="16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56" y="169"/>
                    <a:pt x="248" y="176"/>
                    <a:pt x="240" y="176"/>
                  </a:cubicBezTo>
                  <a:close/>
                  <a:moveTo>
                    <a:pt x="16" y="8"/>
                  </a:moveTo>
                  <a:cubicBezTo>
                    <a:pt x="11" y="8"/>
                    <a:pt x="8" y="11"/>
                    <a:pt x="8" y="16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4"/>
                    <a:pt x="11" y="168"/>
                    <a:pt x="16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4" y="168"/>
                    <a:pt x="248" y="164"/>
                    <a:pt x="248" y="160"/>
                  </a:cubicBezTo>
                  <a:cubicBezTo>
                    <a:pt x="248" y="16"/>
                    <a:pt x="248" y="16"/>
                    <a:pt x="248" y="16"/>
                  </a:cubicBezTo>
                  <a:cubicBezTo>
                    <a:pt x="248" y="11"/>
                    <a:pt x="244" y="8"/>
                    <a:pt x="240" y="8"/>
                  </a:cubicBezTo>
                  <a:lnTo>
                    <a:pt x="1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68904" name="Freeform 267"/>
            <p:cNvSpPr/>
            <p:nvPr/>
          </p:nvSpPr>
          <p:spPr bwMode="auto">
            <a:xfrm>
              <a:off x="112772" y="136026"/>
              <a:ext cx="144163" cy="56967"/>
            </a:xfrm>
            <a:custGeom>
              <a:avLst/>
              <a:gdLst>
                <a:gd name="T0" fmla="*/ 94 w 124"/>
                <a:gd name="T1" fmla="*/ 49 h 49"/>
                <a:gd name="T2" fmla="*/ 81 w 124"/>
                <a:gd name="T3" fmla="*/ 49 h 49"/>
                <a:gd name="T4" fmla="*/ 74 w 124"/>
                <a:gd name="T5" fmla="*/ 40 h 49"/>
                <a:gd name="T6" fmla="*/ 65 w 124"/>
                <a:gd name="T7" fmla="*/ 49 h 49"/>
                <a:gd name="T8" fmla="*/ 52 w 124"/>
                <a:gd name="T9" fmla="*/ 49 h 49"/>
                <a:gd name="T10" fmla="*/ 44 w 124"/>
                <a:gd name="T11" fmla="*/ 40 h 49"/>
                <a:gd name="T12" fmla="*/ 36 w 124"/>
                <a:gd name="T13" fmla="*/ 49 h 49"/>
                <a:gd name="T14" fmla="*/ 22 w 124"/>
                <a:gd name="T15" fmla="*/ 49 h 49"/>
                <a:gd name="T16" fmla="*/ 11 w 124"/>
                <a:gd name="T17" fmla="*/ 38 h 49"/>
                <a:gd name="T18" fmla="*/ 17 w 124"/>
                <a:gd name="T19" fmla="*/ 31 h 49"/>
                <a:gd name="T20" fmla="*/ 26 w 124"/>
                <a:gd name="T21" fmla="*/ 39 h 49"/>
                <a:gd name="T22" fmla="*/ 32 w 124"/>
                <a:gd name="T23" fmla="*/ 39 h 49"/>
                <a:gd name="T24" fmla="*/ 44 w 124"/>
                <a:gd name="T25" fmla="*/ 27 h 49"/>
                <a:gd name="T26" fmla="*/ 55 w 124"/>
                <a:gd name="T27" fmla="*/ 39 h 49"/>
                <a:gd name="T28" fmla="*/ 61 w 124"/>
                <a:gd name="T29" fmla="*/ 39 h 49"/>
                <a:gd name="T30" fmla="*/ 74 w 124"/>
                <a:gd name="T31" fmla="*/ 27 h 49"/>
                <a:gd name="T32" fmla="*/ 85 w 124"/>
                <a:gd name="T33" fmla="*/ 39 h 49"/>
                <a:gd name="T34" fmla="*/ 91 w 124"/>
                <a:gd name="T35" fmla="*/ 39 h 49"/>
                <a:gd name="T36" fmla="*/ 110 w 124"/>
                <a:gd name="T37" fmla="*/ 20 h 49"/>
                <a:gd name="T38" fmla="*/ 100 w 124"/>
                <a:gd name="T39" fmla="*/ 10 h 49"/>
                <a:gd name="T40" fmla="*/ 0 w 124"/>
                <a:gd name="T41" fmla="*/ 10 h 49"/>
                <a:gd name="T42" fmla="*/ 0 w 124"/>
                <a:gd name="T43" fmla="*/ 0 h 49"/>
                <a:gd name="T44" fmla="*/ 104 w 124"/>
                <a:gd name="T45" fmla="*/ 0 h 49"/>
                <a:gd name="T46" fmla="*/ 124 w 124"/>
                <a:gd name="T47" fmla="*/ 20 h 49"/>
                <a:gd name="T48" fmla="*/ 94 w 124"/>
                <a:gd name="T4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49" extrusionOk="0">
                  <a:moveTo>
                    <a:pt x="94" y="49"/>
                  </a:moveTo>
                  <a:lnTo>
                    <a:pt x="81" y="49"/>
                  </a:lnTo>
                  <a:lnTo>
                    <a:pt x="74" y="40"/>
                  </a:lnTo>
                  <a:lnTo>
                    <a:pt x="65" y="49"/>
                  </a:lnTo>
                  <a:lnTo>
                    <a:pt x="52" y="49"/>
                  </a:lnTo>
                  <a:lnTo>
                    <a:pt x="44" y="40"/>
                  </a:lnTo>
                  <a:lnTo>
                    <a:pt x="36" y="49"/>
                  </a:lnTo>
                  <a:lnTo>
                    <a:pt x="22" y="49"/>
                  </a:lnTo>
                  <a:lnTo>
                    <a:pt x="11" y="38"/>
                  </a:lnTo>
                  <a:lnTo>
                    <a:pt x="17" y="31"/>
                  </a:lnTo>
                  <a:lnTo>
                    <a:pt x="26" y="39"/>
                  </a:lnTo>
                  <a:lnTo>
                    <a:pt x="32" y="39"/>
                  </a:lnTo>
                  <a:lnTo>
                    <a:pt x="44" y="27"/>
                  </a:lnTo>
                  <a:lnTo>
                    <a:pt x="55" y="39"/>
                  </a:lnTo>
                  <a:lnTo>
                    <a:pt x="61" y="39"/>
                  </a:lnTo>
                  <a:lnTo>
                    <a:pt x="74" y="27"/>
                  </a:lnTo>
                  <a:lnTo>
                    <a:pt x="85" y="39"/>
                  </a:lnTo>
                  <a:lnTo>
                    <a:pt x="91" y="39"/>
                  </a:lnTo>
                  <a:lnTo>
                    <a:pt x="110" y="20"/>
                  </a:lnTo>
                  <a:lnTo>
                    <a:pt x="100" y="10"/>
                  </a:lnTo>
                  <a:lnTo>
                    <a:pt x="0" y="10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24" y="20"/>
                  </a:lnTo>
                  <a:lnTo>
                    <a:pt x="94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3783024" name="Rectangle 268"/>
            <p:cNvSpPr>
              <a:spLocks noChangeArrowheads="1"/>
            </p:cNvSpPr>
            <p:nvPr/>
          </p:nvSpPr>
          <p:spPr bwMode="auto">
            <a:xfrm>
              <a:off x="56966" y="147651"/>
              <a:ext cx="10462" cy="22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7901459" name="Freeform 269"/>
            <p:cNvSpPr>
              <a:spLocks noEditPoints="1"/>
            </p:cNvSpPr>
            <p:nvPr/>
          </p:nvSpPr>
          <p:spPr bwMode="auto">
            <a:xfrm>
              <a:off x="27901" y="113935"/>
              <a:ext cx="90684" cy="90684"/>
            </a:xfrm>
            <a:custGeom>
              <a:avLst/>
              <a:gdLst>
                <a:gd name="T0" fmla="*/ 32 w 64"/>
                <a:gd name="T1" fmla="*/ 64 h 64"/>
                <a:gd name="T2" fmla="*/ 0 w 64"/>
                <a:gd name="T3" fmla="*/ 32 h 64"/>
                <a:gd name="T4" fmla="*/ 32 w 64"/>
                <a:gd name="T5" fmla="*/ 0 h 64"/>
                <a:gd name="T6" fmla="*/ 64 w 64"/>
                <a:gd name="T7" fmla="*/ 32 h 64"/>
                <a:gd name="T8" fmla="*/ 32 w 64"/>
                <a:gd name="T9" fmla="*/ 64 h 64"/>
                <a:gd name="T10" fmla="*/ 32 w 64"/>
                <a:gd name="T11" fmla="*/ 8 h 64"/>
                <a:gd name="T12" fmla="*/ 8 w 64"/>
                <a:gd name="T13" fmla="*/ 32 h 64"/>
                <a:gd name="T14" fmla="*/ 32 w 64"/>
                <a:gd name="T15" fmla="*/ 56 h 64"/>
                <a:gd name="T16" fmla="*/ 56 w 64"/>
                <a:gd name="T17" fmla="*/ 32 h 64"/>
                <a:gd name="T18" fmla="*/ 32 w 64"/>
                <a:gd name="T19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 extrusionOk="0">
                  <a:moveTo>
                    <a:pt x="32" y="64"/>
                  </a:moveTo>
                  <a:cubicBezTo>
                    <a:pt x="14" y="64"/>
                    <a:pt x="0" y="49"/>
                    <a:pt x="0" y="32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49" y="0"/>
                    <a:pt x="64" y="14"/>
                    <a:pt x="64" y="32"/>
                  </a:cubicBezTo>
                  <a:cubicBezTo>
                    <a:pt x="64" y="49"/>
                    <a:pt x="49" y="64"/>
                    <a:pt x="32" y="64"/>
                  </a:cubicBezTo>
                  <a:close/>
                  <a:moveTo>
                    <a:pt x="32" y="8"/>
                  </a:moveTo>
                  <a:cubicBezTo>
                    <a:pt x="18" y="8"/>
                    <a:pt x="8" y="19"/>
                    <a:pt x="8" y="32"/>
                  </a:cubicBezTo>
                  <a:cubicBezTo>
                    <a:pt x="8" y="45"/>
                    <a:pt x="18" y="56"/>
                    <a:pt x="32" y="56"/>
                  </a:cubicBezTo>
                  <a:cubicBezTo>
                    <a:pt x="45" y="56"/>
                    <a:pt x="56" y="45"/>
                    <a:pt x="56" y="32"/>
                  </a:cubicBezTo>
                  <a:cubicBezTo>
                    <a:pt x="56" y="19"/>
                    <a:pt x="45" y="8"/>
                    <a:pt x="32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9091730" name="Rectangle 270"/>
            <p:cNvSpPr>
              <a:spLocks noChangeArrowheads="1"/>
            </p:cNvSpPr>
            <p:nvPr/>
          </p:nvSpPr>
          <p:spPr bwMode="auto">
            <a:xfrm>
              <a:off x="5811" y="67430"/>
              <a:ext cx="272052" cy="1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4591816" name="Rectangle 271"/>
            <p:cNvSpPr>
              <a:spLocks noChangeArrowheads="1"/>
            </p:cNvSpPr>
            <p:nvPr/>
          </p:nvSpPr>
          <p:spPr bwMode="auto">
            <a:xfrm>
              <a:off x="272052" y="5812"/>
              <a:ext cx="11624" cy="2383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0220786" name="Freeform 272"/>
            <p:cNvSpPr>
              <a:spLocks noEditPoints="1"/>
            </p:cNvSpPr>
            <p:nvPr/>
          </p:nvSpPr>
          <p:spPr bwMode="auto">
            <a:xfrm>
              <a:off x="295303" y="90684"/>
              <a:ext cx="48828" cy="66268"/>
            </a:xfrm>
            <a:custGeom>
              <a:avLst/>
              <a:gdLst>
                <a:gd name="T0" fmla="*/ 0 w 42"/>
                <a:gd name="T1" fmla="*/ 57 h 57"/>
                <a:gd name="T2" fmla="*/ 0 w 42"/>
                <a:gd name="T3" fmla="*/ 0 h 57"/>
                <a:gd name="T4" fmla="*/ 42 w 42"/>
                <a:gd name="T5" fmla="*/ 29 h 57"/>
                <a:gd name="T6" fmla="*/ 0 w 42"/>
                <a:gd name="T7" fmla="*/ 57 h 57"/>
                <a:gd name="T8" fmla="*/ 9 w 42"/>
                <a:gd name="T9" fmla="*/ 18 h 57"/>
                <a:gd name="T10" fmla="*/ 9 w 42"/>
                <a:gd name="T11" fmla="*/ 39 h 57"/>
                <a:gd name="T12" fmla="*/ 24 w 42"/>
                <a:gd name="T13" fmla="*/ 29 h 57"/>
                <a:gd name="T14" fmla="*/ 9 w 42"/>
                <a:gd name="T15" fmla="*/ 1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7" extrusionOk="0">
                  <a:moveTo>
                    <a:pt x="0" y="57"/>
                  </a:moveTo>
                  <a:lnTo>
                    <a:pt x="0" y="0"/>
                  </a:lnTo>
                  <a:lnTo>
                    <a:pt x="42" y="29"/>
                  </a:lnTo>
                  <a:lnTo>
                    <a:pt x="0" y="57"/>
                  </a:lnTo>
                  <a:close/>
                  <a:moveTo>
                    <a:pt x="9" y="18"/>
                  </a:moveTo>
                  <a:lnTo>
                    <a:pt x="9" y="39"/>
                  </a:lnTo>
                  <a:lnTo>
                    <a:pt x="24" y="2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983169" name="Rectangle 273"/>
            <p:cNvSpPr>
              <a:spLocks noChangeArrowheads="1"/>
            </p:cNvSpPr>
            <p:nvPr/>
          </p:nvSpPr>
          <p:spPr bwMode="auto">
            <a:xfrm>
              <a:off x="33714" y="33715"/>
              <a:ext cx="136026" cy="1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6885570" name="Rectangle 274"/>
            <p:cNvSpPr>
              <a:spLocks noChangeArrowheads="1"/>
            </p:cNvSpPr>
            <p:nvPr/>
          </p:nvSpPr>
          <p:spPr bwMode="auto">
            <a:xfrm>
              <a:off x="181368" y="33715"/>
              <a:ext cx="68593" cy="11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32688216" name="TextBox 1832688215"/>
          <p:cNvSpPr txBox="1"/>
          <p:nvPr/>
        </p:nvSpPr>
        <p:spPr bwMode="auto">
          <a:xfrm>
            <a:off x="1043146" y="2244971"/>
            <a:ext cx="445248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2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348</a:t>
            </a:r>
            <a:r>
              <a:rPr lang="ru-RU" sz="10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1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заведений общепита закрылось </a:t>
            </a:r>
            <a:endParaRPr sz="11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340704083" name="Овал 340704082"/>
          <p:cNvSpPr/>
          <p:nvPr/>
        </p:nvSpPr>
        <p:spPr bwMode="auto">
          <a:xfrm>
            <a:off x="476415" y="2286909"/>
            <a:ext cx="343297" cy="343068"/>
          </a:xfrm>
          <a:prstGeom prst="ellipse">
            <a:avLst/>
          </a:prstGeom>
          <a:solidFill>
            <a:srgbClr val="3A8385"/>
          </a:solidFill>
          <a:ln w="12699"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974941177" name="TextBox 1974941176"/>
          <p:cNvSpPr txBox="1"/>
          <p:nvPr/>
        </p:nvSpPr>
        <p:spPr bwMode="auto">
          <a:xfrm>
            <a:off x="1034796" y="2975400"/>
            <a:ext cx="3424320" cy="623757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2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~465</a:t>
            </a:r>
            <a:r>
              <a:rPr lang="ru-RU" sz="10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1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заведений - прогноз по закрытию заведений общепита </a:t>
            </a:r>
            <a:endParaRPr sz="11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491178889" name="TextBox 1491178888"/>
          <p:cNvSpPr txBox="1"/>
          <p:nvPr/>
        </p:nvSpPr>
        <p:spPr bwMode="auto">
          <a:xfrm>
            <a:off x="963831" y="1575702"/>
            <a:ext cx="3781800" cy="4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24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~455</a:t>
            </a:r>
            <a:r>
              <a:rPr lang="ru-RU" sz="10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 </a:t>
            </a:r>
            <a:r>
              <a:rPr lang="ru-RU" sz="11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заведений закрылось на волне пандемии</a:t>
            </a:r>
            <a:endParaRPr sz="11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353558122" name="Овал 1353558121"/>
          <p:cNvSpPr/>
          <p:nvPr/>
        </p:nvSpPr>
        <p:spPr bwMode="auto">
          <a:xfrm>
            <a:off x="476415" y="3143343"/>
            <a:ext cx="343297" cy="343068"/>
          </a:xfrm>
          <a:prstGeom prst="ellipse">
            <a:avLst/>
          </a:prstGeom>
          <a:solidFill>
            <a:srgbClr val="3A8385"/>
          </a:solidFill>
          <a:ln w="12699"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/>
          </a:p>
        </p:txBody>
      </p:sp>
      <p:sp>
        <p:nvSpPr>
          <p:cNvPr id="1957128326" name="Овал 1957128325"/>
          <p:cNvSpPr/>
          <p:nvPr/>
        </p:nvSpPr>
        <p:spPr bwMode="auto">
          <a:xfrm>
            <a:off x="484767" y="1605033"/>
            <a:ext cx="343297" cy="343068"/>
          </a:xfrm>
          <a:prstGeom prst="ellipse">
            <a:avLst/>
          </a:prstGeom>
          <a:solidFill>
            <a:srgbClr val="3A8385"/>
          </a:solidFill>
          <a:ln w="12699">
            <a:noFill/>
            <a:prstDash val="soli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defRPr/>
            </a:pPr>
            <a:endParaRPr/>
          </a:p>
        </p:txBody>
      </p:sp>
      <p:cxnSp>
        <p:nvCxnSpPr>
          <p:cNvPr id="1480888181" name="Прямая соединительная линия 1480888180"/>
          <p:cNvCxnSpPr>
            <a:cxnSpLocks/>
            <a:stCxn id="1957128326" idx="4"/>
            <a:endCxn id="1353558122" idx="0"/>
          </p:cNvCxnSpPr>
          <p:nvPr/>
        </p:nvCxnSpPr>
        <p:spPr bwMode="auto">
          <a:xfrm rot="5399942">
            <a:off x="54619" y="2545722"/>
            <a:ext cx="1195240" cy="0"/>
          </a:xfrm>
          <a:prstGeom prst="line">
            <a:avLst/>
          </a:prstGeom>
          <a:ln w="12699" cap="flat" cmpd="sng" algn="ctr">
            <a:solidFill>
              <a:srgbClr val="3A8385"/>
            </a:solidFill>
            <a:prstDash val="soli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0620668" name="TextBox 1700620667"/>
          <p:cNvSpPr txBox="1"/>
          <p:nvPr/>
        </p:nvSpPr>
        <p:spPr bwMode="auto">
          <a:xfrm rot="16199933">
            <a:off x="64490" y="2335691"/>
            <a:ext cx="552411" cy="27467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2025</a:t>
            </a:r>
            <a:endParaRPr sz="1200" b="1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431334884" name="TextBox 1431334883"/>
          <p:cNvSpPr txBox="1"/>
          <p:nvPr/>
        </p:nvSpPr>
        <p:spPr bwMode="auto">
          <a:xfrm rot="16199933">
            <a:off x="58477" y="1608802"/>
            <a:ext cx="561555" cy="27467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2020</a:t>
            </a:r>
            <a:endParaRPr sz="1200" b="1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66734578" name="TextBox 166734577"/>
          <p:cNvSpPr txBox="1"/>
          <p:nvPr/>
        </p:nvSpPr>
        <p:spPr bwMode="auto">
          <a:xfrm rot="16199933">
            <a:off x="58837" y="3178078"/>
            <a:ext cx="561555" cy="274678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b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2026</a:t>
            </a:r>
            <a:endParaRPr sz="1200" b="1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61587224" name="TextBox 161587223"/>
          <p:cNvSpPr txBox="1"/>
          <p:nvPr/>
        </p:nvSpPr>
        <p:spPr bwMode="auto">
          <a:xfrm>
            <a:off x="5611951" y="1776566"/>
            <a:ext cx="3117925" cy="173018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Нехватка линейного персонала</a:t>
            </a:r>
            <a:endParaRPr sz="1200">
              <a:latin typeface="SB Sans Display"/>
              <a:cs typeface="SB Sans Display"/>
            </a:endParaRP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Повышение закупочной стоимости 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Повышение арендных расходов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Снижение реальных располагаемых доходов потребителей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  <a:p>
            <a:pPr marL="195763" indent="-195763">
              <a:spcBef>
                <a:spcPts val="707"/>
              </a:spcBef>
              <a:buFont typeface="Arial"/>
              <a:buChar char="•"/>
              <a:defRPr/>
            </a:pPr>
            <a:r>
              <a:rPr lang="ru-RU" sz="1200" b="0" i="0" u="none" strike="noStrike" cap="none" spc="0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Рост конкуренции со стороны альтернативных товаров и услуг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450279586" name="Равнобедренный треугольник 1450279585"/>
          <p:cNvSpPr/>
          <p:nvPr/>
        </p:nvSpPr>
        <p:spPr bwMode="auto">
          <a:xfrm rot="5399942">
            <a:off x="4293677" y="2474869"/>
            <a:ext cx="2212022" cy="310217"/>
          </a:xfrm>
          <a:prstGeom prst="triangle">
            <a:avLst>
              <a:gd name="adj" fmla="val 50000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5992" name="TextBox 315991"/>
          <p:cNvSpPr txBox="1"/>
          <p:nvPr/>
        </p:nvSpPr>
        <p:spPr bwMode="auto">
          <a:xfrm>
            <a:off x="1094328" y="1336177"/>
            <a:ext cx="3793320" cy="2732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spAutoFit/>
          </a:bodyPr>
          <a:lstStyle/>
          <a:p>
            <a:pPr>
              <a:defRPr/>
            </a:pPr>
            <a:r>
              <a:rPr lang="ru-RU" sz="1200" b="0" u="none" strike="noStrike">
                <a:solidFill>
                  <a:srgbClr val="FFFFFF"/>
                </a:solidFill>
                <a:latin typeface="SB Sans Display"/>
                <a:ea typeface="SB Sans Display"/>
                <a:cs typeface="SB Sans Display"/>
              </a:rPr>
              <a:t>Статистика по Москве: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4114918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7B5B9AD-6A74-84E4-50E6-43F17FF07D9A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A967D993-A4BB-8841-C73C-8CD29826193F}"/>
              </a:ext>
            </a:extLst>
          </p:cNvPr>
          <p:cNvSpPr txBox="1"/>
          <p:nvPr/>
        </p:nvSpPr>
        <p:spPr bwMode="auto">
          <a:xfrm>
            <a:off x="369897" y="1326765"/>
            <a:ext cx="5726102" cy="4038275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895B9377-4318-A25B-7D42-72DF9A3E2086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E85EA744-DC2A-83E9-7058-EEADF6673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F1673EDA-64CE-0FAD-3C6C-EF02A21A8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D375F81-3189-2F52-A005-7FDB50064C58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17CC033F-CAED-72A1-05CC-7207B0DF6B1B}"/>
              </a:ext>
            </a:extLst>
          </p:cNvPr>
          <p:cNvSpPr txBox="1"/>
          <p:nvPr/>
        </p:nvSpPr>
        <p:spPr bwMode="auto">
          <a:xfrm>
            <a:off x="6214500" y="1326764"/>
            <a:ext cx="5640859" cy="5329541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370F2D83-F7B8-2167-741D-357E1DF0BA68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</a:t>
            </a:r>
            <a:r>
              <a:rPr lang="ru-RU" sz="2800" b="1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по анализу резюме (ранжирование)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82829200-12A9-257D-2038-FDAECAB682B5}"/>
              </a:ext>
            </a:extLst>
          </p:cNvPr>
          <p:cNvSpPr/>
          <p:nvPr/>
        </p:nvSpPr>
        <p:spPr bwMode="auto">
          <a:xfrm>
            <a:off x="550453" y="132676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F85684A0-F146-2A6F-5557-5CEF2951C2B3}"/>
              </a:ext>
            </a:extLst>
          </p:cNvPr>
          <p:cNvSpPr/>
          <p:nvPr/>
        </p:nvSpPr>
        <p:spPr bwMode="auto">
          <a:xfrm>
            <a:off x="1374715" y="1352158"/>
            <a:ext cx="4496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70385645-5DC0-E2C3-8995-F03E0EAFBB62}"/>
              </a:ext>
            </a:extLst>
          </p:cNvPr>
          <p:cNvSpPr/>
          <p:nvPr/>
        </p:nvSpPr>
        <p:spPr bwMode="auto">
          <a:xfrm>
            <a:off x="544565" y="3159881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AB3DC230-C1A6-6BD5-F319-755EE94EBC9F}"/>
              </a:ext>
            </a:extLst>
          </p:cNvPr>
          <p:cNvSpPr/>
          <p:nvPr/>
        </p:nvSpPr>
        <p:spPr bwMode="auto">
          <a:xfrm>
            <a:off x="1383533" y="3159881"/>
            <a:ext cx="4496866" cy="929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счет повышение скорости и качества подбора персонала, автоматизации первичного анализа резюме, сокращения времени на скрининг кандидатов по резюме, снижения риска упущенных сильных кандидатов и минимизации влияния человеческой предвзятости при оценке.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861CD17B-C254-3F11-CB7E-271A15E8AAD9}"/>
              </a:ext>
            </a:extLst>
          </p:cNvPr>
          <p:cNvSpPr/>
          <p:nvPr/>
        </p:nvSpPr>
        <p:spPr bwMode="auto">
          <a:xfrm>
            <a:off x="535748" y="2217660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2FAC3F1C-D5EB-D549-C5C3-4A8BB241C730}"/>
              </a:ext>
            </a:extLst>
          </p:cNvPr>
          <p:cNvSpPr/>
          <p:nvPr/>
        </p:nvSpPr>
        <p:spPr bwMode="auto">
          <a:xfrm>
            <a:off x="535747" y="4311601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491B1587-734A-FBCE-BEE2-FA3AA6B81C14}"/>
              </a:ext>
            </a:extLst>
          </p:cNvPr>
          <p:cNvSpPr/>
          <p:nvPr/>
        </p:nvSpPr>
        <p:spPr bwMode="auto">
          <a:xfrm>
            <a:off x="1374715" y="2217660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Ручной анализ большого потока резюме занимает недели и из‑за субъективной, поверхностной оценки приводит к потере сильных и нестандартных, но релевантных кандидатов в пользу более быстрых кандидатов.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FEAAE62B-122A-8780-55CC-8EADDE1F5F89}"/>
              </a:ext>
            </a:extLst>
          </p:cNvPr>
          <p:cNvSpPr/>
          <p:nvPr/>
        </p:nvSpPr>
        <p:spPr bwMode="auto">
          <a:xfrm>
            <a:off x="2324346" y="4366759"/>
            <a:ext cx="360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Система управления персоналом (HR)</a:t>
            </a:r>
            <a:endParaRPr lang="en-US" sz="1000" dirty="0">
              <a:solidFill>
                <a:schemeClr val="bg1">
                  <a:lumMod val="95000"/>
                </a:schemeClr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Корпоративный/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-портал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Система управления обучением, оценки и развития персонала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C56A2042-765F-B9D2-EBAD-93E2159613A0}"/>
              </a:ext>
            </a:extLst>
          </p:cNvPr>
          <p:cNvSpPr/>
          <p:nvPr/>
        </p:nvSpPr>
        <p:spPr bwMode="auto">
          <a:xfrm>
            <a:off x="6403550" y="1354415"/>
            <a:ext cx="2410085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BA3368A5-E04E-1D42-F260-BB1EAA04330A}"/>
              </a:ext>
            </a:extLst>
          </p:cNvPr>
          <p:cNvSpPr/>
          <p:nvPr/>
        </p:nvSpPr>
        <p:spPr bwMode="auto">
          <a:xfrm>
            <a:off x="6379820" y="1651661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ИИ-Ассистент структурирует данные из резюме любых форматов и источников (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job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‑порталы, корпоративные системы), оценивает соответствие вакансии по корпоративным стандартам и данным успешных наймов, формирует отчёт с обоснованием, выявляет риски и рекомендует дальнейшие шаги отбора.</a:t>
            </a: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 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Извлечение и структурирование данных из резюме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Оценка соответствия кандидата требованиям вакансии </a:t>
            </a:r>
            <a:r>
              <a:rPr lang="ru-RU" sz="11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(ранжирование)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 для рекрутера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E43B77FE-000E-A00A-384B-1AC047626443}"/>
              </a:ext>
            </a:extLst>
          </p:cNvPr>
          <p:cNvSpPr/>
          <p:nvPr/>
        </p:nvSpPr>
        <p:spPr bwMode="auto">
          <a:xfrm>
            <a:off x="6401572" y="4895526"/>
            <a:ext cx="448273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A10ABFFC-C84A-5B34-57E4-8EAEAE40FE70}"/>
              </a:ext>
            </a:extLst>
          </p:cNvPr>
          <p:cNvSpPr/>
          <p:nvPr/>
        </p:nvSpPr>
        <p:spPr bwMode="auto">
          <a:xfrm>
            <a:off x="6541688" y="5225757"/>
            <a:ext cx="54321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первичный анализ одного резюме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точности отбора: рост доли кандидатов, успешно прошедших испытательный срок за счет более объективной и глубокой оценки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упущенных сильных кандидатов благодаря выявлению нестандартных, но релевантных профилей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согласованности оценок между рекрутерами: стандартизация критериев и снижение вариативности решений 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1FB9524E-244B-CD79-5471-E003569AEF03}"/>
              </a:ext>
            </a:extLst>
          </p:cNvPr>
          <p:cNvSpPr/>
          <p:nvPr/>
        </p:nvSpPr>
        <p:spPr bwMode="auto">
          <a:xfrm>
            <a:off x="6403551" y="3395030"/>
            <a:ext cx="18447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1677763C-BCBC-8BC3-D3AB-44843CC83FC4}"/>
              </a:ext>
            </a:extLst>
          </p:cNvPr>
          <p:cNvSpPr/>
          <p:nvPr/>
        </p:nvSpPr>
        <p:spPr bwMode="auto">
          <a:xfrm>
            <a:off x="6379820" y="3694753"/>
            <a:ext cx="51618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результатов: скоринг соответствия, отчёт с обоснованием,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сравнение кандидатов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запрос на естественный языке через диалог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нюансы резюме, выявляет риски и пробелы с учётом специфики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Обрабатывает резюме/профили/письма/портфолио из разных источников и применима к разным ролям без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дообучения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(адаптация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контекст).</a:t>
            </a:r>
          </a:p>
        </p:txBody>
      </p:sp>
      <p:sp>
        <p:nvSpPr>
          <p:cNvPr id="50" name="TextBox 14">
            <a:extLst>
              <a:ext uri="{FF2B5EF4-FFF2-40B4-BE49-F238E27FC236}">
                <a16:creationId xmlns:a16="http://schemas.microsoft.com/office/drawing/2014/main" id="{6CA2CB6A-21D5-409B-9D4B-7A1753B92C4D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9CC351CC-BC61-4F8F-8F17-C7E963A15A65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52" name="Стрелка: шеврон 51">
              <a:extLst>
                <a:ext uri="{FF2B5EF4-FFF2-40B4-BE49-F238E27FC236}">
                  <a16:creationId xmlns:a16="http://schemas.microsoft.com/office/drawing/2014/main" id="{01F40577-C810-44EA-933E-DD7908C128B3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3" name="Стрелка: шеврон 52">
              <a:extLst>
                <a:ext uri="{FF2B5EF4-FFF2-40B4-BE49-F238E27FC236}">
                  <a16:creationId xmlns:a16="http://schemas.microsoft.com/office/drawing/2014/main" id="{50506D00-DBE4-4DF7-BBAB-5576E046A04D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4" name="Стрелка: шеврон 53">
              <a:extLst>
                <a:ext uri="{FF2B5EF4-FFF2-40B4-BE49-F238E27FC236}">
                  <a16:creationId xmlns:a16="http://schemas.microsoft.com/office/drawing/2014/main" id="{1F65CF61-B026-4D88-AEEF-F0D55B485E43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5" name="Стрелка: шеврон 54">
              <a:extLst>
                <a:ext uri="{FF2B5EF4-FFF2-40B4-BE49-F238E27FC236}">
                  <a16:creationId xmlns:a16="http://schemas.microsoft.com/office/drawing/2014/main" id="{982307A4-4C6F-4469-8A81-5B5D4DC2E30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56" name="Стрелка: шеврон 55">
              <a:extLst>
                <a:ext uri="{FF2B5EF4-FFF2-40B4-BE49-F238E27FC236}">
                  <a16:creationId xmlns:a16="http://schemas.microsoft.com/office/drawing/2014/main" id="{BA16C7FE-95C6-4D4C-AEAB-08AEB3C3C0E9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b="0" dirty="0">
                  <a:latin typeface="SB Sans Display"/>
                  <a:ea typeface="SB Sans Display"/>
                  <a:cs typeface="SB Sans Display"/>
                </a:rPr>
                <a:t>IT - </a:t>
              </a: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218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F4E42B68-32D0-296D-6B3A-39CB532C84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8908562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адаптации персонала 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84629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147058" y="1733582"/>
            <a:ext cx="481891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Рекрутер — сотрудник, который ведёт полный цикл найма: формирует требования к вакансии с бизнесом, ищет и привлекает кандидатов, проводит первичный скрининг, организует интервью, сопровождает </a:t>
            </a:r>
            <a:r>
              <a:rPr lang="ru-RU" sz="110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оффер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и выход кандидата, обеспечивая закрытие позиции в срок и нужного качества.</a:t>
            </a:r>
          </a:p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Наставник.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6720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30308" y="3687358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на испытательном сроке за счёт персонализированной адаптации и раннего выявления проблемных зон у новичков, что уменьшает число ранних увольнений и затраты на повторный рекрутинг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77015" y="2918078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646522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130308" y="2817635"/>
            <a:ext cx="48189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Длительная подготовка адаптационных материалов (индивидуальных планов адаптации, инструкций, обучающих материалов и документов для новых сотрудников, высокий отток на испытательном сроке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681992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2057000"/>
            <a:ext cx="5209281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помогает HR‑специалисту быстро собирать персонализированные программы адаптации: формирует план 30/60/90 дней, приветственные материалы, чек‑листы для наставника, обучающие и методические материалы, инструкции по</a:t>
            </a: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корпоративным базам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endParaRPr lang="ru-RU" sz="11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персонализированной программы адаптации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Контекстная настройка под сотрудника и стандарты компании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Интерактивная поддержка и прозрачность процесса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6" y="5149198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464537"/>
            <a:ext cx="53258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разработку адаптационных программ от брифа до готового персонализированного плана 30/60/90;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оттока новичков на испытательном сроке за счет персонализированной адаптации и раннего выявления проблемных зон;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производительности HR-специалистов за счет фокуса на стратегические задачи развития талантов;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3729898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6" y="4107179"/>
            <a:ext cx="51780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полные персонализированные адаптационные планы, обучающие материалы, чек-листы, FAQ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</a:t>
            </a:r>
            <a:r>
              <a:rPr lang="en-US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HR-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специалист задает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промпт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, "), и система адаптирует содержание)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специфику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ролей и форматов 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59741" y="4646522"/>
            <a:ext cx="36458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</a:t>
            </a:r>
            <a:r>
              <a:rPr lang="en-US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.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Система управления обучением, оценки и развития персонала</a:t>
            </a:r>
          </a:p>
        </p:txBody>
      </p:sp>
      <p:sp>
        <p:nvSpPr>
          <p:cNvPr id="31" name="TextBox 14">
            <a:extLst>
              <a:ext uri="{FF2B5EF4-FFF2-40B4-BE49-F238E27FC236}">
                <a16:creationId xmlns:a16="http://schemas.microsoft.com/office/drawing/2014/main" id="{3E66095D-FAA0-44D2-A07F-41DA4D99E80A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1B1FD4F-A07E-4398-9AA7-16A34F2F7A89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34" name="Стрелка: шеврон 33">
              <a:extLst>
                <a:ext uri="{FF2B5EF4-FFF2-40B4-BE49-F238E27FC236}">
                  <a16:creationId xmlns:a16="http://schemas.microsoft.com/office/drawing/2014/main" id="{2DC7BAA2-AD34-4FAB-8FB0-BA05A7C0512E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5" name="Стрелка: шеврон 34">
              <a:extLst>
                <a:ext uri="{FF2B5EF4-FFF2-40B4-BE49-F238E27FC236}">
                  <a16:creationId xmlns:a16="http://schemas.microsoft.com/office/drawing/2014/main" id="{DC5C374B-B526-4161-8ECA-E1BB7589F8DC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6" name="Стрелка: шеврон 35">
              <a:extLst>
                <a:ext uri="{FF2B5EF4-FFF2-40B4-BE49-F238E27FC236}">
                  <a16:creationId xmlns:a16="http://schemas.microsoft.com/office/drawing/2014/main" id="{42DF93E6-24E7-47AE-82D9-DDF2C067D01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7" name="Стрелка: шеврон 36">
              <a:extLst>
                <a:ext uri="{FF2B5EF4-FFF2-40B4-BE49-F238E27FC236}">
                  <a16:creationId xmlns:a16="http://schemas.microsoft.com/office/drawing/2014/main" id="{1AB0F325-969A-42C1-AFC3-EA2A543EF91B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планирование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8" name="Стрелка: шеврон 37">
              <a:extLst>
                <a:ext uri="{FF2B5EF4-FFF2-40B4-BE49-F238E27FC236}">
                  <a16:creationId xmlns:a16="http://schemas.microsoft.com/office/drawing/2014/main" id="{E9CA3961-6F27-4681-91F5-E044DB2AACAA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331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2936A8D-6F97-0223-C5D6-DA7BC804BEF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3BA7BA85-089D-DF90-FA15-11080B5BAFDB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9ACB6929-985B-54BE-52F3-3B5A421794E2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708D55A9-CAC9-D935-0D3C-7408A86E90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51951DB3-AEAA-E83B-AC33-B471CE053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0E21ADE0-28A6-5934-7FF1-64E8EFC743BE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A244591B-96E9-726C-EFA5-0A7239AF5A2E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6E2D1E83-1004-C2A9-CE61-FFA9439130B0}"/>
              </a:ext>
            </a:extLst>
          </p:cNvPr>
          <p:cNvSpPr txBox="1"/>
          <p:nvPr/>
        </p:nvSpPr>
        <p:spPr bwMode="auto">
          <a:xfrm>
            <a:off x="364704" y="304402"/>
            <a:ext cx="9395291" cy="762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 – Ассистент по кадровому администрированию </a:t>
            </a:r>
            <a:endParaRPr lang="ru-RU" sz="28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720ADE8A-FF7C-A37C-E0B9-52D8F3BE9FE8}"/>
              </a:ext>
            </a:extLst>
          </p:cNvPr>
          <p:cNvSpPr/>
          <p:nvPr/>
        </p:nvSpPr>
        <p:spPr bwMode="auto">
          <a:xfrm>
            <a:off x="514890" y="1601657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D416BD83-87D4-3C29-8796-61D4397DD0F1}"/>
              </a:ext>
            </a:extLst>
          </p:cNvPr>
          <p:cNvSpPr/>
          <p:nvPr/>
        </p:nvSpPr>
        <p:spPr bwMode="auto">
          <a:xfrm>
            <a:off x="1339872" y="1664641"/>
            <a:ext cx="2515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Любой сотрудник в компании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4A736A8B-100F-3A2F-D24E-74ACA5667FFC}"/>
              </a:ext>
            </a:extLst>
          </p:cNvPr>
          <p:cNvSpPr/>
          <p:nvPr/>
        </p:nvSpPr>
        <p:spPr bwMode="auto">
          <a:xfrm>
            <a:off x="500184" y="3122735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9E8163DF-393B-5DBA-17E3-ED6892C69285}"/>
              </a:ext>
            </a:extLst>
          </p:cNvPr>
          <p:cNvSpPr/>
          <p:nvPr/>
        </p:nvSpPr>
        <p:spPr bwMode="auto">
          <a:xfrm>
            <a:off x="1154199" y="3122735"/>
            <a:ext cx="46587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Увеличение производительности: меньше времени на поиск HR‑информации и решение типовых кадровых вопросов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Разгрузка HR и наставников: автоматические ответы на повторяющиеся запросы высвобождают время для стратегических задач и сложных кейсов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987716D3-2884-4245-D822-0F2C20CAAF3C}"/>
              </a:ext>
            </a:extLst>
          </p:cNvPr>
          <p:cNvSpPr/>
          <p:nvPr/>
        </p:nvSpPr>
        <p:spPr bwMode="auto">
          <a:xfrm>
            <a:off x="484156" y="2058916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648150F8-F980-BF39-9D64-522729B86ADF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9E5A510C-E579-C9FC-BD47-EA6CF86FA33C}"/>
              </a:ext>
            </a:extLst>
          </p:cNvPr>
          <p:cNvSpPr/>
          <p:nvPr/>
        </p:nvSpPr>
        <p:spPr bwMode="auto">
          <a:xfrm>
            <a:off x="1337253" y="2089383"/>
            <a:ext cx="45547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Длительный процесс поиска информации по кадровому обеспечению. Зависимость от «Единственного знающего человека» в отделе кадров или у руководителя</a:t>
            </a: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8DAD01D2-7375-218F-9BE7-BC71C2282CC6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27FB7301-AD34-B10D-0995-084EFB762212}"/>
              </a:ext>
            </a:extLst>
          </p:cNvPr>
          <p:cNvSpPr/>
          <p:nvPr/>
        </p:nvSpPr>
        <p:spPr bwMode="auto">
          <a:xfrm>
            <a:off x="6397554" y="1688638"/>
            <a:ext cx="52092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ИИ‑Ассистент выступает единым цифровым помощником сотрудника: в одной точке входа отвечает на HR‑вопросы (отпуск, больничный, командировки, льготы и документы), находит корпоративную информацию в базах знаний, генерирует персонализированные пошаговые инструкции и помогает оформлять заявки/формы, рассчитывает параметры (остаток отпуска, компенсации, сроки) </a:t>
            </a:r>
          </a:p>
          <a:p>
            <a:pPr algn="just">
              <a:defRPr/>
            </a:pPr>
            <a:r>
              <a:rPr lang="ru-RU" sz="1100" b="0" dirty="0" smtClean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</a:t>
            </a: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Поиск и выдача корпоративных знаний с ссылками на источники (регламенты, политики, FAQ, инструкции)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HR‑консультации и персонализированные инструкции: ответы на типовые вопросы, помощь в заполнении заявок, расчёты (отпуск, компенсации, сроки)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Маршрутизация и эскалация: автоматическое определение типа запроса, объединение данных из HR/кадровых систем в единый диалог и передача сложных кейсов специалистам</a:t>
            </a:r>
          </a:p>
          <a:p>
            <a:pPr marL="171450" indent="-171450" algn="just">
              <a:buFont typeface="Arial"/>
              <a:buChar char="•"/>
              <a:defRPr/>
            </a:pPr>
            <a:endParaRPr lang="ru-RU" sz="11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63606454-DC11-DDBA-0465-D9FB1629AB33}"/>
              </a:ext>
            </a:extLst>
          </p:cNvPr>
          <p:cNvSpPr/>
          <p:nvPr/>
        </p:nvSpPr>
        <p:spPr bwMode="auto">
          <a:xfrm>
            <a:off x="6485887" y="5414487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B0487507-43C9-6A2E-4206-968DFB593A2C}"/>
              </a:ext>
            </a:extLst>
          </p:cNvPr>
          <p:cNvSpPr/>
          <p:nvPr/>
        </p:nvSpPr>
        <p:spPr bwMode="auto">
          <a:xfrm>
            <a:off x="6529482" y="5729826"/>
            <a:ext cx="5444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Сокращение времени на поиск HR-информации и решение типовых кадровых вопросов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нагрузки на HR-специалистов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точности ответов и рекомендаций за счет персонализации с учетом роли/стажа/локации и поиска по актуальной корпоративной информации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8AC008E0-2441-3DC1-14BE-E61B6D6E95FD}"/>
              </a:ext>
            </a:extLst>
          </p:cNvPr>
          <p:cNvSpPr/>
          <p:nvPr/>
        </p:nvSpPr>
        <p:spPr bwMode="auto">
          <a:xfrm>
            <a:off x="6428737" y="425280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7D2F8B0-B3F1-3650-C954-DE6DBD7FE1F3}"/>
              </a:ext>
            </a:extLst>
          </p:cNvPr>
          <p:cNvSpPr/>
          <p:nvPr/>
        </p:nvSpPr>
        <p:spPr bwMode="auto">
          <a:xfrm>
            <a:off x="6428737" y="4535688"/>
            <a:ext cx="51618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структурированных информации из разрозненных данных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Соблюдается контекст и специфика  категорий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 требует переобучения для различных типов запросов</a:t>
            </a:r>
            <a:endParaRPr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0383C4C-4F09-4591-A7D6-3F306ED1406E}"/>
              </a:ext>
            </a:extLst>
          </p:cNvPr>
          <p:cNvSpPr/>
          <p:nvPr/>
        </p:nvSpPr>
        <p:spPr bwMode="auto">
          <a:xfrm>
            <a:off x="2378043" y="4711481"/>
            <a:ext cx="32730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1. Система управления персоналом (HR)</a:t>
            </a:r>
          </a:p>
          <a:p>
            <a:pPr>
              <a:defRPr/>
            </a:pP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SB Sans Display"/>
                <a:ea typeface="SB Sans Display"/>
                <a:cs typeface="SB Sans Display"/>
              </a:rPr>
              <a:t>2. Корпоративный портал</a:t>
            </a:r>
          </a:p>
        </p:txBody>
      </p:sp>
      <p:sp>
        <p:nvSpPr>
          <p:cNvPr id="58" name="TextBox 14">
            <a:extLst>
              <a:ext uri="{FF2B5EF4-FFF2-40B4-BE49-F238E27FC236}">
                <a16:creationId xmlns:a16="http://schemas.microsoft.com/office/drawing/2014/main" id="{DC707555-EEB6-4486-9AE3-0532E4599AE6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76E41986-11EC-43EA-A009-6F9F0FAE22ED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60" name="Стрелка: шеврон 59">
              <a:extLst>
                <a:ext uri="{FF2B5EF4-FFF2-40B4-BE49-F238E27FC236}">
                  <a16:creationId xmlns:a16="http://schemas.microsoft.com/office/drawing/2014/main" id="{DFF40A67-9310-4056-BAA0-E0EB4E3CA708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HR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1" name="Стрелка: шеврон 60">
              <a:extLst>
                <a:ext uri="{FF2B5EF4-FFF2-40B4-BE49-F238E27FC236}">
                  <a16:creationId xmlns:a16="http://schemas.microsoft.com/office/drawing/2014/main" id="{D042DB04-799A-4894-92BC-2870CB9EA843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2" name="Стрелка: шеврон 61">
              <a:extLst>
                <a:ext uri="{FF2B5EF4-FFF2-40B4-BE49-F238E27FC236}">
                  <a16:creationId xmlns:a16="http://schemas.microsoft.com/office/drawing/2014/main" id="{341C3580-20A6-47F0-B6B4-72159FAF674D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3" name="Стрелка: шеврон 62">
              <a:extLst>
                <a:ext uri="{FF2B5EF4-FFF2-40B4-BE49-F238E27FC236}">
                  <a16:creationId xmlns:a16="http://schemas.microsoft.com/office/drawing/2014/main" id="{593A4AE9-9A90-43FD-BE18-C9435D3F9913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lang="ru-RU" sz="700" b="0" dirty="0" err="1"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sz="700" b="0" dirty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64" name="Стрелка: шеврон 63">
              <a:extLst>
                <a:ext uri="{FF2B5EF4-FFF2-40B4-BE49-F238E27FC236}">
                  <a16:creationId xmlns:a16="http://schemas.microsoft.com/office/drawing/2014/main" id="{3FE7391E-CAB2-498F-B015-E0FCF6BDD5E7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700" b="0" dirty="0"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lang="en-US" sz="700" dirty="0">
                  <a:latin typeface="SB Sans Display"/>
                  <a:ea typeface="SB Sans Display"/>
                  <a:cs typeface="SB Sans Display"/>
                </a:rPr>
                <a:t> IT - </a:t>
              </a:r>
              <a:r>
                <a:rPr lang="ru-RU" sz="700" dirty="0">
                  <a:latin typeface="SB Sans Display"/>
                  <a:ea typeface="SB Sans Display"/>
                  <a:cs typeface="SB Sans Display"/>
                </a:rPr>
                <a:t>сопровождение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224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9897" y="186416"/>
            <a:ext cx="9395291" cy="1068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консолидации закупок 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cs typeface="SB Sans Text Heavy"/>
              </a:rPr>
              <a:t>https://mbsgroup.ru/ai/zakupki/konsolidator-zakupok/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от разных подразделений — нет целостной картины. Рутинная обработка: каждая мелкая заявка запускает полный цикл согласований. Невозможно вручную выявить пересечения номенклатуры между отделами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449026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784319"/>
            <a:ext cx="520928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из всех отделов и филиалов компании (холдинга). Семантически распознает идентичные и смежные позиции. анализирует найденные позиции и дополняет их недостающими данными: генерирует товарные описания, подтягивает технические характеристики (вес, габариты, материал), предлагает категорию и теги для фильтров.</a:t>
            </a:r>
          </a:p>
          <a:p>
            <a:pPr algn="just">
              <a:defRPr/>
            </a:pPr>
            <a:endParaRPr lang="ru-RU" sz="6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11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11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заявок в крупные лоты по товарным категориям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Распознавание одинаковых позиций с разными названиями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лоту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424414"/>
            <a:ext cx="493610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 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853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 (</a:t>
            </a: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понимает суть позиций, а не ищет точное совпадение </a:t>
            </a:r>
            <a:r>
              <a:rPr lang="ru-RU" sz="10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названийх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)</a:t>
            </a:r>
            <a:endParaRPr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95763" indent="-195763" algn="just">
              <a:buAutoNum type="arabicPeriod"/>
              <a:defRPr/>
            </a:pP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10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10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консолидаций для улучшения прогнозов</a:t>
            </a:r>
          </a:p>
          <a:p>
            <a:pPr marL="195763" indent="-195763" algn="just">
              <a:buAutoNum type="arabicPeriod"/>
              <a:defRPr/>
            </a:pPr>
            <a:r>
              <a:rPr lang="ru-RU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Интерпретирует неполные данные поставщика</a:t>
            </a:r>
            <a:endParaRPr lang="ru-RU" sz="10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39885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6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176"/>
            <a:ext cx="12266458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09698"/>
            <a:ext cx="5726102" cy="4014714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265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  <a:ea typeface="Roboto Light"/>
              <a:cs typeface="SB Sans Text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14500" y="1409698"/>
            <a:ext cx="5640859" cy="5181599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Роль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Цель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2" y="3598090"/>
            <a:ext cx="449686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8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Боль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BF5F9"/>
              </a:buClr>
              <a:buSzPct val="80000"/>
              <a:buFontTx/>
              <a:buNone/>
              <a:tabLst>
                <a:tab pos="176995" algn="l"/>
              </a:tabLst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(</a:t>
            </a:r>
            <a:r>
              <a:rPr kumimoji="0" lang="ru-RU" sz="105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kumimoji="0" sz="105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Трудоёмкий процесс подготовки каждого ДС, поиск пунктов в исходном договоре, сверка формулировок и согласование шаблонов  </a:t>
            </a:r>
          </a:p>
        </p:txBody>
      </p:sp>
      <p:sp>
        <p:nvSpPr>
          <p:cNvPr id="529267214" name="Прямоугольник 31">
            <a:extLst>
              <a:ext uri="{FF2B5EF4-FFF2-40B4-BE49-F238E27FC236}">
                <a16:creationId xmlns:a16="http://schemas.microsoft.com/office/drawing/2014/main" id="{0EC26ED5-D5A2-6A71-AD35-C61627B7EEBB}"/>
              </a:ext>
            </a:extLst>
          </p:cNvPr>
          <p:cNvSpPr/>
          <p:nvPr/>
        </p:nvSpPr>
        <p:spPr bwMode="auto">
          <a:xfrm>
            <a:off x="2049550" y="4746656"/>
            <a:ext cx="417885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1. СЭДО -Система электронного документооборота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2. Юридическая информационно-правовая система (Гарант)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3. RMS - Система управления рисками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41719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28737" y="1896964"/>
            <a:ext cx="5209281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ИИ ‑ Ассистент формирует текст дополнительного соглашения с корректными ссылками на пункты основного договора, использует корпоративные шаблоны и стандарты оформления, обеспечивает непротиворечивость новых условий.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Ключевые функции: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Автоматическое сравнение двух и более версий договора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Выявление всех изменений </a:t>
            </a:r>
          </a:p>
          <a:p>
            <a:pPr marL="171450" marR="0" lvl="0" indent="-1714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Оценка критичности правок с точки зрения правовых и корпоративных рисков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495313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3643959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marL="0" marR="0" lvl="0" indent="0" algn="l" defTabSz="9143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97"/>
              </a:spcAft>
              <a:buClr>
                <a:srgbClr val="DBF5F9"/>
              </a:buClr>
              <a:buSzPct val="80000"/>
              <a:buFontTx/>
              <a:buNone/>
              <a:tabLst>
                <a:tab pos="176994" algn="l"/>
              </a:tabLst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GenAI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AFF1E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021240"/>
            <a:ext cx="51618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Генерация правовых формулировок в рамках создания новых документов 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промт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 (запрос на естественном языке в режиме диалога)</a:t>
            </a:r>
          </a:p>
          <a:p>
            <a:pPr marL="195763" marR="0" lvl="0" indent="-195763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Понимает контекст и юридическую специфику</a:t>
            </a:r>
          </a:p>
        </p:txBody>
      </p:sp>
      <p:grpSp>
        <p:nvGrpSpPr>
          <p:cNvPr id="31" name="Группа 40">
            <a:extLst>
              <a:ext uri="{FF2B5EF4-FFF2-40B4-BE49-F238E27FC236}">
                <a16:creationId xmlns:a16="http://schemas.microsoft.com/office/drawing/2014/main" id="{D9B37D6D-97FE-4770-AFEB-1BB67E623511}"/>
              </a:ext>
            </a:extLst>
          </p:cNvPr>
          <p:cNvGrpSpPr/>
          <p:nvPr/>
        </p:nvGrpSpPr>
        <p:grpSpPr bwMode="auto">
          <a:xfrm>
            <a:off x="10477257" y="248284"/>
            <a:ext cx="1544124" cy="214067"/>
            <a:chOff x="346872" y="696897"/>
            <a:chExt cx="5640382" cy="781947"/>
          </a:xfrm>
        </p:grpSpPr>
        <p:pic>
          <p:nvPicPr>
            <p:cNvPr id="32" name="Рисунок 41">
              <a:extLst>
                <a:ext uri="{FF2B5EF4-FFF2-40B4-BE49-F238E27FC236}">
                  <a16:creationId xmlns:a16="http://schemas.microsoft.com/office/drawing/2014/main" id="{4857183B-3613-411F-98C2-EF96B52C9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33" name="Рисунок 3">
              <a:extLst>
                <a:ext uri="{FF2B5EF4-FFF2-40B4-BE49-F238E27FC236}">
                  <a16:creationId xmlns:a16="http://schemas.microsoft.com/office/drawing/2014/main" id="{74DF93F6-8FA5-4877-83FB-D3E3898D6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34" name="Прямоугольник 30">
            <a:extLst>
              <a:ext uri="{FF2B5EF4-FFF2-40B4-BE49-F238E27FC236}">
                <a16:creationId xmlns:a16="http://schemas.microsoft.com/office/drawing/2014/main" id="{1C90F7F9-882D-49F7-B076-9D30E0C2B0A7}"/>
              </a:ext>
            </a:extLst>
          </p:cNvPr>
          <p:cNvSpPr/>
          <p:nvPr/>
        </p:nvSpPr>
        <p:spPr bwMode="auto">
          <a:xfrm>
            <a:off x="1355746" y="1589149"/>
            <a:ext cx="45547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Юрист, менеджер отдела закупок и снабжения, менеджер по продажам, риск-менеджер, специалист договорного отдела</a:t>
            </a: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37" name="Прямоугольник 30">
            <a:extLst>
              <a:ext uri="{FF2B5EF4-FFF2-40B4-BE49-F238E27FC236}">
                <a16:creationId xmlns:a16="http://schemas.microsoft.com/office/drawing/2014/main" id="{F3AE68C9-8F8D-4FEF-A29A-AEF99758E6F5}"/>
              </a:ext>
            </a:extLst>
          </p:cNvPr>
          <p:cNvSpPr/>
          <p:nvPr/>
        </p:nvSpPr>
        <p:spPr bwMode="auto">
          <a:xfrm>
            <a:off x="1317289" y="3573441"/>
            <a:ext cx="45547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Повышение операционной эффективности за счёт автоматизации подготовки дополнительных соглашений, сокращения времени создания документов, снижения количества ошибок в ссылках и формулировках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C6340CCE-AB8D-49AD-8A0E-E8AC751FDB48}"/>
              </a:ext>
            </a:extLst>
          </p:cNvPr>
          <p:cNvSpPr txBox="1"/>
          <p:nvPr/>
        </p:nvSpPr>
        <p:spPr bwMode="auto">
          <a:xfrm>
            <a:off x="354243" y="5497978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AFF1E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F81C898-E525-4389-B8E4-1E29585EFD04}"/>
              </a:ext>
            </a:extLst>
          </p:cNvPr>
          <p:cNvGrpSpPr/>
          <p:nvPr/>
        </p:nvGrpSpPr>
        <p:grpSpPr bwMode="auto">
          <a:xfrm>
            <a:off x="364704" y="5921428"/>
            <a:ext cx="5640859" cy="436005"/>
            <a:chOff x="0" y="0"/>
            <a:chExt cx="5281768" cy="436005"/>
          </a:xfrm>
        </p:grpSpPr>
        <p:sp>
          <p:nvSpPr>
            <p:cNvPr id="40" name="Стрелка: шеврон 39">
              <a:extLst>
                <a:ext uri="{FF2B5EF4-FFF2-40B4-BE49-F238E27FC236}">
                  <a16:creationId xmlns:a16="http://schemas.microsoft.com/office/drawing/2014/main" id="{81669A4C-9060-4EC6-AC7E-D1E27F6FFFD0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</a:t>
              </a:r>
              <a:r>
                <a:rPr kumimoji="0" lang="en-US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HR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1" name="Стрелка: шеврон 40">
              <a:extLst>
                <a:ext uri="{FF2B5EF4-FFF2-40B4-BE49-F238E27FC236}">
                  <a16:creationId xmlns:a16="http://schemas.microsoft.com/office/drawing/2014/main" id="{BD24A05B-4122-4611-9E29-2426602D400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Бухгалтерское сопровождение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2" name="Стрелка: шеврон 41">
              <a:extLst>
                <a:ext uri="{FF2B5EF4-FFF2-40B4-BE49-F238E27FC236}">
                  <a16:creationId xmlns:a16="http://schemas.microsoft.com/office/drawing/2014/main" id="{BF51EF41-9215-4207-AE02-7406735D62D4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Юридическое сопровождение 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" name="Стрелка: шеврон 42">
              <a:extLst>
                <a:ext uri="{FF2B5EF4-FFF2-40B4-BE49-F238E27FC236}">
                  <a16:creationId xmlns:a16="http://schemas.microsoft.com/office/drawing/2014/main" id="{085BFD7A-1B2C-4D6C-B6AC-3739A32FD15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Финансово-экономическое </a:t>
              </a:r>
              <a:r>
                <a:rPr kumimoji="0" lang="ru-RU" sz="7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панирование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4" name="Стрелка: шеврон 43">
              <a:extLst>
                <a:ext uri="{FF2B5EF4-FFF2-40B4-BE49-F238E27FC236}">
                  <a16:creationId xmlns:a16="http://schemas.microsoft.com/office/drawing/2014/main" id="{3EC0683C-D090-4FD3-9A31-C07A9B1B1503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B Sans Display"/>
                  <a:ea typeface="SB Sans Display"/>
                  <a:cs typeface="SB Sans Display"/>
                </a:rPr>
                <a:t> Закупки</a:t>
              </a:r>
              <a:endParaRPr kumimoji="0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45" name="Google Shape;132;g1fff1c36bc9_0_36">
            <a:extLst>
              <a:ext uri="{FF2B5EF4-FFF2-40B4-BE49-F238E27FC236}">
                <a16:creationId xmlns:a16="http://schemas.microsoft.com/office/drawing/2014/main" id="{0E1178C2-EDEC-4BA8-832C-C4DBBD124DAB}"/>
              </a:ext>
            </a:extLst>
          </p:cNvPr>
          <p:cNvSpPr txBox="1"/>
          <p:nvPr/>
        </p:nvSpPr>
        <p:spPr bwMode="auto">
          <a:xfrm>
            <a:off x="364704" y="304401"/>
            <a:ext cx="11468142" cy="1013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– ассистент по подготовке дополнительных соглашений и  сопроводительных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писем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35" name="Прямоугольник 124">
            <a:extLst>
              <a:ext uri="{FF2B5EF4-FFF2-40B4-BE49-F238E27FC236}">
                <a16:creationId xmlns:a16="http://schemas.microsoft.com/office/drawing/2014/main" id="{2509467E-4B4C-4D17-A20D-4F32A82BE71D}"/>
              </a:ext>
            </a:extLst>
          </p:cNvPr>
          <p:cNvSpPr/>
          <p:nvPr/>
        </p:nvSpPr>
        <p:spPr bwMode="auto">
          <a:xfrm>
            <a:off x="6485165" y="5448302"/>
            <a:ext cx="5048964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Сокращение времени на анализ договоров и числа итераций согласования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Повышение полноты выявления рисков</a:t>
            </a:r>
          </a:p>
          <a:p>
            <a:pPr marL="171450" lvl="0" indent="-171450" algn="just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Снижение финансовых потерь от </a:t>
            </a:r>
            <a:r>
              <a:rPr lang="ru-RU" sz="1000" dirty="0" err="1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невыявленных</a:t>
            </a: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 рисков</a:t>
            </a:r>
          </a:p>
          <a:p>
            <a:pPr marL="171450" lvl="0" indent="-17145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ru-RU" sz="1000" dirty="0">
                <a:solidFill>
                  <a:schemeClr val="bg1"/>
                </a:solidFill>
                <a:effectLst/>
                <a:latin typeface="SB Sans Display"/>
                <a:ea typeface="Segoe UI" panose="020B0502040204020203" pitchFamily="34" charset="0"/>
                <a:cs typeface="Times New Roman" panose="02020603050405020304" pitchFamily="18" charset="0"/>
              </a:rPr>
              <a:t>Ускорение цикла заключения сделок</a:t>
            </a:r>
            <a:endParaRPr lang="ru-RU" sz="1000" dirty="0">
              <a:solidFill>
                <a:schemeClr val="bg1"/>
              </a:solidFill>
              <a:effectLst/>
              <a:latin typeface="SB Sans Display"/>
              <a:ea typeface="Liberatio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4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971F4E34-1B0E-ADD4-409C-1AE3EF74C68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57211499" name="Рисунок 4">
            <a:extLst>
              <a:ext uri="{FF2B5EF4-FFF2-40B4-BE49-F238E27FC236}">
                <a16:creationId xmlns:a16="http://schemas.microsoft.com/office/drawing/2014/main" id="{D526A069-AE0C-C8CA-A742-457266D329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5191" y="0"/>
            <a:ext cx="12192000" cy="6858000"/>
          </a:xfrm>
          <a:prstGeom prst="rect">
            <a:avLst/>
          </a:prstGeom>
        </p:spPr>
      </p:pic>
      <p:sp>
        <p:nvSpPr>
          <p:cNvPr id="1316155849" name="TextBox 12">
            <a:extLst>
              <a:ext uri="{FF2B5EF4-FFF2-40B4-BE49-F238E27FC236}">
                <a16:creationId xmlns:a16="http://schemas.microsoft.com/office/drawing/2014/main" id="{982E2697-347A-3502-DD62-E9CB216E2F52}"/>
              </a:ext>
            </a:extLst>
          </p:cNvPr>
          <p:cNvSpPr txBox="1"/>
          <p:nvPr/>
        </p:nvSpPr>
        <p:spPr bwMode="auto">
          <a:xfrm>
            <a:off x="369897" y="1484340"/>
            <a:ext cx="5726102" cy="3940072"/>
          </a:xfrm>
          <a:prstGeom prst="roundRect">
            <a:avLst>
              <a:gd name="adj" fmla="val 4878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49239758" name="Группа 40">
            <a:extLst>
              <a:ext uri="{FF2B5EF4-FFF2-40B4-BE49-F238E27FC236}">
                <a16:creationId xmlns:a16="http://schemas.microsoft.com/office/drawing/2014/main" id="{1E1778DA-2D45-70B8-1C06-4DD6B72F81C9}"/>
              </a:ext>
            </a:extLst>
          </p:cNvPr>
          <p:cNvGrpSpPr/>
          <p:nvPr/>
        </p:nvGrpSpPr>
        <p:grpSpPr bwMode="auto">
          <a:xfrm>
            <a:off x="9382956" y="449328"/>
            <a:ext cx="2472401" cy="342757"/>
            <a:chOff x="346872" y="696897"/>
            <a:chExt cx="5640382" cy="781947"/>
          </a:xfrm>
        </p:grpSpPr>
        <p:pic>
          <p:nvPicPr>
            <p:cNvPr id="2084978822" name="Рисунок 41">
              <a:extLst>
                <a:ext uri="{FF2B5EF4-FFF2-40B4-BE49-F238E27FC236}">
                  <a16:creationId xmlns:a16="http://schemas.microsoft.com/office/drawing/2014/main" id="{A641B8DD-3031-A68B-E677-1E2D74E67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588493424" name="Рисунок 3">
              <a:extLst>
                <a:ext uri="{FF2B5EF4-FFF2-40B4-BE49-F238E27FC236}">
                  <a16:creationId xmlns:a16="http://schemas.microsoft.com/office/drawing/2014/main" id="{C31A7D0F-9FD3-42B1-BDBA-0F07A8CDE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510716390" name="Google Shape;132;g1fff1c36bc9_0_36">
            <a:extLst>
              <a:ext uri="{FF2B5EF4-FFF2-40B4-BE49-F238E27FC236}">
                <a16:creationId xmlns:a16="http://schemas.microsoft.com/office/drawing/2014/main" id="{2E233ACC-8A01-C547-4B99-EBCF045E17D4}"/>
              </a:ext>
            </a:extLst>
          </p:cNvPr>
          <p:cNvSpPr txBox="1"/>
          <p:nvPr/>
        </p:nvSpPr>
        <p:spPr bwMode="auto">
          <a:xfrm>
            <a:off x="359154" y="201695"/>
            <a:ext cx="8051316" cy="632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1970835241" name="TextBox 14">
            <a:extLst>
              <a:ext uri="{FF2B5EF4-FFF2-40B4-BE49-F238E27FC236}">
                <a16:creationId xmlns:a16="http://schemas.microsoft.com/office/drawing/2014/main" id="{585D788D-2E9D-A2B4-45C8-CE57722C60BA}"/>
              </a:ext>
            </a:extLst>
          </p:cNvPr>
          <p:cNvSpPr txBox="1"/>
          <p:nvPr/>
        </p:nvSpPr>
        <p:spPr bwMode="auto">
          <a:xfrm>
            <a:off x="359152" y="5512647"/>
            <a:ext cx="5736846" cy="1078650"/>
          </a:xfrm>
          <a:prstGeom prst="roundRect">
            <a:avLst>
              <a:gd name="adj" fmla="val 17060"/>
            </a:avLst>
          </a:prstGeom>
          <a:solidFill>
            <a:srgbClr val="00C7BB">
              <a:alpha val="10000"/>
            </a:srgbClr>
          </a:solidFill>
          <a:ln w="6349">
            <a:solidFill>
              <a:srgbClr val="040E0D"/>
            </a:solidFill>
            <a:prstDash val="solid"/>
          </a:ln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0" i="0" u="none" strike="noStrike" cap="none" spc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Элемент ЦСЦ по сценарию</a:t>
            </a:r>
            <a:endParaRPr sz="1800" b="0" i="0" u="none" strike="noStrike" cap="none" spc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920263662" name="TextBox 11">
            <a:extLst>
              <a:ext uri="{FF2B5EF4-FFF2-40B4-BE49-F238E27FC236}">
                <a16:creationId xmlns:a16="http://schemas.microsoft.com/office/drawing/2014/main" id="{6679AFC0-1FFA-9E92-C3B7-20BD76A16152}"/>
              </a:ext>
            </a:extLst>
          </p:cNvPr>
          <p:cNvSpPr txBox="1"/>
          <p:nvPr/>
        </p:nvSpPr>
        <p:spPr bwMode="auto">
          <a:xfrm>
            <a:off x="6226285" y="1478441"/>
            <a:ext cx="5640859" cy="5107646"/>
          </a:xfrm>
          <a:prstGeom prst="roundRect">
            <a:avLst>
              <a:gd name="adj" fmla="val 2536"/>
            </a:avLst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216000" tIns="45720" rIns="36000" bIns="45720" numCol="1" spcCol="0" rtlCol="0" fromWordArt="0" anchor="t" anchorCtr="0" forceAA="0" compatLnSpc="0">
            <a:noAutofit/>
          </a:bodyPr>
          <a:lstStyle>
            <a:defPPr>
              <a:defRPr lang="ru-RU"/>
            </a:defPPr>
            <a:lvl1pPr>
              <a:defRPr b="0" i="0" u="none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>
              <a:defRPr/>
            </a:pPr>
            <a:endParaRPr sz="1600" b="0"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44372023" name="Google Shape;132;g1fff1c36bc9_0_36">
            <a:extLst>
              <a:ext uri="{FF2B5EF4-FFF2-40B4-BE49-F238E27FC236}">
                <a16:creationId xmlns:a16="http://schemas.microsoft.com/office/drawing/2014/main" id="{5D3ECDAF-C96A-EC87-B29E-9AD597CBA31E}"/>
              </a:ext>
            </a:extLst>
          </p:cNvPr>
          <p:cNvSpPr txBox="1"/>
          <p:nvPr/>
        </p:nvSpPr>
        <p:spPr bwMode="auto">
          <a:xfrm>
            <a:off x="364704" y="304402"/>
            <a:ext cx="10019517" cy="1179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>
              <a:defRPr/>
            </a:pPr>
            <a:r>
              <a:rPr lang="ru-RU" sz="28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ИИ-ассистент по обработке спецификаций </a:t>
            </a:r>
          </a:p>
          <a:p>
            <a:pPr>
              <a:defRPr/>
            </a:pPr>
            <a:r>
              <a:rPr lang="en-US" sz="1600" b="1" i="0" u="none" strike="noStrike" cap="none" spc="0" dirty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https://mbsgroup.ru/ai/zakupki/analitik-specifikacij/</a:t>
            </a:r>
            <a:endParaRPr lang="ru-RU" sz="1600" b="1" i="0" u="none" strike="noStrike" cap="none" spc="0" dirty="0">
              <a:solidFill>
                <a:schemeClr val="bg1"/>
              </a:solidFill>
              <a:latin typeface="SB Sans Text Heavy"/>
              <a:ea typeface="SB Sans Text Heavy"/>
              <a:cs typeface="SB Sans Text Heavy"/>
            </a:endParaRPr>
          </a:p>
        </p:txBody>
      </p:sp>
      <p:sp>
        <p:nvSpPr>
          <p:cNvPr id="1754337841" name="Прямоугольник 61">
            <a:extLst>
              <a:ext uri="{FF2B5EF4-FFF2-40B4-BE49-F238E27FC236}">
                <a16:creationId xmlns:a16="http://schemas.microsoft.com/office/drawing/2014/main" id="{92F083A5-0BDC-6929-A022-AD51AA6D7CA5}"/>
              </a:ext>
            </a:extLst>
          </p:cNvPr>
          <p:cNvSpPr/>
          <p:nvPr/>
        </p:nvSpPr>
        <p:spPr bwMode="auto">
          <a:xfrm>
            <a:off x="514890" y="1581734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Роль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432984364" name="Прямоугольник 1">
            <a:extLst>
              <a:ext uri="{FF2B5EF4-FFF2-40B4-BE49-F238E27FC236}">
                <a16:creationId xmlns:a16="http://schemas.microsoft.com/office/drawing/2014/main" id="{8B59F8F9-25DD-907A-8A9E-08CA91407710}"/>
              </a:ext>
            </a:extLst>
          </p:cNvPr>
          <p:cNvSpPr/>
          <p:nvPr/>
        </p:nvSpPr>
        <p:spPr bwMode="auto">
          <a:xfrm>
            <a:off x="1339152" y="1607127"/>
            <a:ext cx="44961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Менеджеры и специалисты по закупкам / снабжению</a:t>
            </a:r>
          </a:p>
        </p:txBody>
      </p:sp>
      <p:sp>
        <p:nvSpPr>
          <p:cNvPr id="452761506" name="Прямоугольник 67">
            <a:extLst>
              <a:ext uri="{FF2B5EF4-FFF2-40B4-BE49-F238E27FC236}">
                <a16:creationId xmlns:a16="http://schemas.microsoft.com/office/drawing/2014/main" id="{F2F7B0C6-304E-4379-5A91-85C0FC1E68A6}"/>
              </a:ext>
            </a:extLst>
          </p:cNvPr>
          <p:cNvSpPr/>
          <p:nvPr/>
        </p:nvSpPr>
        <p:spPr bwMode="auto">
          <a:xfrm>
            <a:off x="500184" y="3598090"/>
            <a:ext cx="65534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Цель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819882732" name="Прямоугольник 68">
            <a:extLst>
              <a:ext uri="{FF2B5EF4-FFF2-40B4-BE49-F238E27FC236}">
                <a16:creationId xmlns:a16="http://schemas.microsoft.com/office/drawing/2014/main" id="{1A1626B2-DCE2-BE66-6825-191B00271DF5}"/>
              </a:ext>
            </a:extLst>
          </p:cNvPr>
          <p:cNvSpPr/>
          <p:nvPr/>
        </p:nvSpPr>
        <p:spPr bwMode="auto">
          <a:xfrm>
            <a:off x="1339151" y="3598090"/>
            <a:ext cx="465800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Сократить закупочный бюджет за счёт </a:t>
            </a:r>
            <a:r>
              <a:rPr lang="ru-RU" sz="11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категорийных</a:t>
            </a: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скидок за объём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операционный эффективности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Снизить издержки на обработку заявок </a:t>
            </a:r>
          </a:p>
          <a:p>
            <a:pPr marL="206777" marR="0" indent="-206777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beration Sans"/>
              <a:buChar char="•"/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Усилить переговорную позицию и получить статус ключевого клиента</a:t>
            </a:r>
          </a:p>
        </p:txBody>
      </p:sp>
      <p:sp>
        <p:nvSpPr>
          <p:cNvPr id="1806757666" name="Прямоугольник 69">
            <a:extLst>
              <a:ext uri="{FF2B5EF4-FFF2-40B4-BE49-F238E27FC236}">
                <a16:creationId xmlns:a16="http://schemas.microsoft.com/office/drawing/2014/main" id="{519C1714-A231-F365-82DD-3DAFC364B567}"/>
              </a:ext>
            </a:extLst>
          </p:cNvPr>
          <p:cNvSpPr/>
          <p:nvPr/>
        </p:nvSpPr>
        <p:spPr bwMode="auto">
          <a:xfrm>
            <a:off x="500185" y="2472629"/>
            <a:ext cx="670043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8"/>
              </a:spcAft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Боль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545560306" name="Прямоугольник 92">
            <a:extLst>
              <a:ext uri="{FF2B5EF4-FFF2-40B4-BE49-F238E27FC236}">
                <a16:creationId xmlns:a16="http://schemas.microsoft.com/office/drawing/2014/main" id="{E5112303-5157-D220-F47B-BBF6271D0823}"/>
              </a:ext>
            </a:extLst>
          </p:cNvPr>
          <p:cNvSpPr/>
          <p:nvPr/>
        </p:nvSpPr>
        <p:spPr bwMode="auto">
          <a:xfrm>
            <a:off x="514890" y="4715019"/>
            <a:ext cx="2042974" cy="47621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ru-RU" sz="160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Интеграция с ИС</a:t>
            </a:r>
            <a:endParaRPr sz="160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  <a:p>
            <a:pPr defTabSz="914310">
              <a:buClr>
                <a:schemeClr val="bg2"/>
              </a:buClr>
              <a:buSzPct val="80000"/>
              <a:tabLst>
                <a:tab pos="176995" algn="l"/>
              </a:tabLst>
              <a:defRPr/>
            </a:pPr>
            <a:r>
              <a:rPr lang="en-US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(</a:t>
            </a:r>
            <a:r>
              <a:rPr lang="ru-RU" sz="1050" b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источники данных)</a:t>
            </a:r>
            <a:endParaRPr sz="1050" b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609568861" name="Прямоугольник 30">
            <a:extLst>
              <a:ext uri="{FF2B5EF4-FFF2-40B4-BE49-F238E27FC236}">
                <a16:creationId xmlns:a16="http://schemas.microsoft.com/office/drawing/2014/main" id="{1217BF39-697E-EAEC-3A41-B626349D29EC}"/>
              </a:ext>
            </a:extLst>
          </p:cNvPr>
          <p:cNvSpPr/>
          <p:nvPr/>
        </p:nvSpPr>
        <p:spPr bwMode="auto">
          <a:xfrm>
            <a:off x="1339152" y="2472629"/>
            <a:ext cx="455473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Десятки разрозненных заявок из разных подразделений и филиалов — нет целостной картины потребности. Ручная обработка: каждая мелкая заявка запускает полный цикл согласований и закупки. Невозможно вручную выявить пересечения номенклатуры между отделами, консолидировать объём и использовать потенциал скидок.</a:t>
            </a:r>
          </a:p>
        </p:txBody>
      </p:sp>
      <p:sp>
        <p:nvSpPr>
          <p:cNvPr id="1103530817" name="Прямоугольник 113">
            <a:extLst>
              <a:ext uri="{FF2B5EF4-FFF2-40B4-BE49-F238E27FC236}">
                <a16:creationId xmlns:a16="http://schemas.microsoft.com/office/drawing/2014/main" id="{5BC9701C-DA03-0D7F-688C-A74B0814DAE2}"/>
              </a:ext>
            </a:extLst>
          </p:cNvPr>
          <p:cNvSpPr/>
          <p:nvPr/>
        </p:nvSpPr>
        <p:spPr bwMode="auto">
          <a:xfrm>
            <a:off x="6428737" y="1567015"/>
            <a:ext cx="2931998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Описание сценария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1091506192" name="Прямоугольник 114">
            <a:extLst>
              <a:ext uri="{FF2B5EF4-FFF2-40B4-BE49-F238E27FC236}">
                <a16:creationId xmlns:a16="http://schemas.microsoft.com/office/drawing/2014/main" id="{3AC23685-F3F3-DFF7-4ADF-C3DB8B538D24}"/>
              </a:ext>
            </a:extLst>
          </p:cNvPr>
          <p:cNvSpPr/>
          <p:nvPr/>
        </p:nvSpPr>
        <p:spPr bwMode="auto">
          <a:xfrm>
            <a:off x="6443035" y="1866650"/>
            <a:ext cx="52092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900" b="0" i="0" u="none" strike="noStrike" cap="none" spc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GenAI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‑ассистент проводит анализ входящих заявок и спецификаций из всех отделов и филиалов компании (холдинга). Семантически распознаёт идентичные и смежные позиции, анализирует найденные совпадения и дополняет их недостающими данными: характеристики, категории, теги для фильтров. На выходе формирует укрупнённые лоты по товарным категориям с расчётом потенциальной экономии и бюджета по каждому лоту</a:t>
            </a:r>
          </a:p>
          <a:p>
            <a:pPr algn="just"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algn="just"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Ключевые функции:</a:t>
            </a:r>
            <a:endParaRPr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Объединение десятков мелких заявок в крупные лоты по товарным категориям и видам номенклатуры.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​Распознавание одинаковых позиций с разными названиями, очистка и унификация формулировок.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​Автоматическое дополнение технических характеристик (вес, формат, материал и т.п.) для стандартизации позиций.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​Предложение категорий и тегов для аналитики и фильтрации, подготовка данных для отчётов и BI.</a:t>
            </a:r>
          </a:p>
          <a:p>
            <a:pPr marL="171450" indent="-171450" algn="just">
              <a:buFont typeface="Arial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Расчёт экономии и бюджета по каждому укрупнённому лоту (до / после консолидации).</a:t>
            </a:r>
          </a:p>
        </p:txBody>
      </p:sp>
      <p:sp>
        <p:nvSpPr>
          <p:cNvPr id="958925173" name="Прямоугольник 121">
            <a:extLst>
              <a:ext uri="{FF2B5EF4-FFF2-40B4-BE49-F238E27FC236}">
                <a16:creationId xmlns:a16="http://schemas.microsoft.com/office/drawing/2014/main" id="{A15C074B-EBE5-F865-E5C3-B5F0607521AB}"/>
              </a:ext>
            </a:extLst>
          </p:cNvPr>
          <p:cNvSpPr/>
          <p:nvPr/>
        </p:nvSpPr>
        <p:spPr bwMode="auto">
          <a:xfrm>
            <a:off x="6485887" y="5442770"/>
            <a:ext cx="4763432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Ожидаемые эффекты / метрики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34829801" name="Прямоугольник 124">
            <a:extLst>
              <a:ext uri="{FF2B5EF4-FFF2-40B4-BE49-F238E27FC236}">
                <a16:creationId xmlns:a16="http://schemas.microsoft.com/office/drawing/2014/main" id="{7DA6EF04-014D-7D4F-A361-0348F7A3A613}"/>
              </a:ext>
            </a:extLst>
          </p:cNvPr>
          <p:cNvSpPr/>
          <p:nvPr/>
        </p:nvSpPr>
        <p:spPr bwMode="auto">
          <a:xfrm>
            <a:off x="6541593" y="5683982"/>
            <a:ext cx="4936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</a:t>
            </a:r>
            <a:r>
              <a:rPr lang="ru-RU" sz="9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за счет ск</a:t>
            </a: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идок за объём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Снижение стоимости транзакции: меньше отдельных процедур и согласований, ниже нагрузка на специалистов закупок.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Время от заявки до контракта (дни) — ускорение закупочного цикла</a:t>
            </a:r>
          </a:p>
          <a:p>
            <a:pPr marL="195763" indent="-195763">
              <a:buFont typeface="Liberation Sans"/>
              <a:buChar char="•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Экономия закупочного бюджета за счёт скидок за объём и оптимизации лотов (снижение средней цены закупки по укрупнённым категориям).</a:t>
            </a:r>
          </a:p>
        </p:txBody>
      </p:sp>
      <p:sp>
        <p:nvSpPr>
          <p:cNvPr id="375857235" name="Прямоугольник 26">
            <a:extLst>
              <a:ext uri="{FF2B5EF4-FFF2-40B4-BE49-F238E27FC236}">
                <a16:creationId xmlns:a16="http://schemas.microsoft.com/office/drawing/2014/main" id="{65E71609-CFF7-49BE-06F0-99E5C5AE5A43}"/>
              </a:ext>
            </a:extLst>
          </p:cNvPr>
          <p:cNvSpPr/>
          <p:nvPr/>
        </p:nvSpPr>
        <p:spPr bwMode="auto">
          <a:xfrm>
            <a:off x="6428737" y="4239790"/>
            <a:ext cx="2244110" cy="316199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defTabSz="914310">
              <a:spcAft>
                <a:spcPts val="597"/>
              </a:spcAft>
              <a:buClr>
                <a:schemeClr val="bg2"/>
              </a:buClr>
              <a:buSzPct val="80000"/>
              <a:tabLst>
                <a:tab pos="176994" algn="l"/>
              </a:tabLst>
              <a:defRPr/>
            </a:pPr>
            <a:r>
              <a:rPr lang="ru-RU" sz="1600" b="0" dirty="0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Почему это </a:t>
            </a:r>
            <a:r>
              <a:rPr lang="en-US" sz="1600" b="0" dirty="0" err="1">
                <a:solidFill>
                  <a:srgbClr val="AFF1EF"/>
                </a:solidFill>
                <a:latin typeface="SB Sans Display"/>
                <a:ea typeface="SB Sans Display"/>
                <a:cs typeface="SB Sans Display"/>
              </a:rPr>
              <a:t>GenAI</a:t>
            </a:r>
            <a:endParaRPr sz="1600" b="0" dirty="0">
              <a:solidFill>
                <a:srgbClr val="AFF1EF"/>
              </a:solidFill>
              <a:latin typeface="SB Sans Display"/>
              <a:ea typeface="SB Sans Display"/>
              <a:cs typeface="SB Sans Display"/>
            </a:endParaRPr>
          </a:p>
        </p:txBody>
      </p:sp>
      <p:sp>
        <p:nvSpPr>
          <p:cNvPr id="971665442" name="Прямоугольник 27">
            <a:extLst>
              <a:ext uri="{FF2B5EF4-FFF2-40B4-BE49-F238E27FC236}">
                <a16:creationId xmlns:a16="http://schemas.microsoft.com/office/drawing/2014/main" id="{8EA9A91B-BD87-B5F9-F27B-F03384662E57}"/>
              </a:ext>
            </a:extLst>
          </p:cNvPr>
          <p:cNvSpPr/>
          <p:nvPr/>
        </p:nvSpPr>
        <p:spPr bwMode="auto">
          <a:xfrm>
            <a:off x="6428737" y="4499084"/>
            <a:ext cx="51618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Генерация нового контента: ассистент понимает смысл позиции, а не только точное совпадение названий, и сам формирует нормализованные товарные описания.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Управление через </a:t>
            </a:r>
            <a:r>
              <a:rPr lang="ru-RU" sz="900" b="0" dirty="0" err="1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промт</a:t>
            </a:r>
            <a:r>
              <a:rPr lang="ru-RU" sz="900" b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 (запрос на естественном языке)</a:t>
            </a:r>
          </a:p>
          <a:p>
            <a:pPr marL="195763" indent="-195763" algn="just">
              <a:buAutoNum type="arabicPeriod"/>
              <a:defRPr/>
            </a:pPr>
            <a:r>
              <a:rPr lang="ru-RU" sz="9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Учитывает результаты прошлых кампаний и рыночные данные других ИИ‑агентов (поиск поставщиков, аналитика цен) для улучшения прогнозов</a:t>
            </a:r>
          </a:p>
          <a:p>
            <a:pPr marL="195763" indent="-195763" algn="just">
              <a:buAutoNum type="arabicPeriod"/>
              <a:defRPr/>
            </a:pPr>
            <a:endParaRPr lang="ru-RU" sz="900" b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  <p:grpSp>
        <p:nvGrpSpPr>
          <p:cNvPr id="522343309" name="Группа 522343308">
            <a:extLst>
              <a:ext uri="{FF2B5EF4-FFF2-40B4-BE49-F238E27FC236}">
                <a16:creationId xmlns:a16="http://schemas.microsoft.com/office/drawing/2014/main" id="{19CFBE43-5F2D-4D7C-59ED-F94E0EBDE438}"/>
              </a:ext>
            </a:extLst>
          </p:cNvPr>
          <p:cNvGrpSpPr/>
          <p:nvPr/>
        </p:nvGrpSpPr>
        <p:grpSpPr bwMode="auto">
          <a:xfrm>
            <a:off x="609599" y="6057898"/>
            <a:ext cx="5281768" cy="436005"/>
            <a:chOff x="0" y="0"/>
            <a:chExt cx="5281768" cy="436005"/>
          </a:xfrm>
        </p:grpSpPr>
        <p:sp>
          <p:nvSpPr>
            <p:cNvPr id="532132085" name="Стрелка: шеврон 532132084">
              <a:extLst>
                <a:ext uri="{FF2B5EF4-FFF2-40B4-BE49-F238E27FC236}">
                  <a16:creationId xmlns:a16="http://schemas.microsoft.com/office/drawing/2014/main" id="{F6FF43F2-8A14-BC40-E8E7-48F4348745B7}"/>
                </a:ext>
              </a:extLst>
            </p:cNvPr>
            <p:cNvSpPr/>
            <p:nvPr/>
          </p:nvSpPr>
          <p:spPr bwMode="auto">
            <a:xfrm>
              <a:off x="0" y="0"/>
              <a:ext cx="1139823" cy="436005"/>
            </a:xfrm>
            <a:prstGeom prst="chevron">
              <a:avLst>
                <a:gd name="adj" fmla="val 50000"/>
              </a:avLst>
            </a:prstGeom>
            <a:solidFill>
              <a:srgbClr val="00C7BB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solidFill>
                    <a:schemeClr val="tx1"/>
                  </a:solidFill>
                  <a:latin typeface="SB Sans Display"/>
                  <a:ea typeface="SB Sans Display"/>
                  <a:cs typeface="SB Sans Display"/>
                </a:rPr>
                <a:t>1  Закупки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870496999" name="Стрелка: шеврон 870496998">
              <a:extLst>
                <a:ext uri="{FF2B5EF4-FFF2-40B4-BE49-F238E27FC236}">
                  <a16:creationId xmlns:a16="http://schemas.microsoft.com/office/drawing/2014/main" id="{BED947E0-E5B1-813B-E024-70EFEA1C004A}"/>
                </a:ext>
              </a:extLst>
            </p:cNvPr>
            <p:cNvSpPr/>
            <p:nvPr/>
          </p:nvSpPr>
          <p:spPr bwMode="auto">
            <a:xfrm>
              <a:off x="1006472" y="0"/>
              <a:ext cx="11669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vertOverflow="overflow" horzOverflow="overflow" vert="horz" wrap="square" lIns="91440" tIns="45720" rIns="91440" bIns="45720" numCol="1" spcCol="0" rtlCol="0" fromWordArt="0" anchor="ctr" anchorCtr="0" forceAA="0" compatLnSpc="0"/>
            <a:lstStyle/>
            <a:p>
              <a:pPr algn="ctr"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2. Склад и Логистика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396491993" name="Стрелка: шеврон 396491992">
              <a:extLst>
                <a:ext uri="{FF2B5EF4-FFF2-40B4-BE49-F238E27FC236}">
                  <a16:creationId xmlns:a16="http://schemas.microsoft.com/office/drawing/2014/main" id="{2672FA0B-2A0B-97B1-DCE3-66CD388E6682}"/>
                </a:ext>
              </a:extLst>
            </p:cNvPr>
            <p:cNvSpPr/>
            <p:nvPr/>
          </p:nvSpPr>
          <p:spPr bwMode="auto">
            <a:xfrm>
              <a:off x="2000614" y="0"/>
              <a:ext cx="1245467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3. Маркетинг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438194568" name="Стрелка: шеврон 438194567">
              <a:extLst>
                <a:ext uri="{FF2B5EF4-FFF2-40B4-BE49-F238E27FC236}">
                  <a16:creationId xmlns:a16="http://schemas.microsoft.com/office/drawing/2014/main" id="{003DF04C-C2C6-8032-7B26-E862C05E4776}"/>
                </a:ext>
              </a:extLst>
            </p:cNvPr>
            <p:cNvSpPr/>
            <p:nvPr/>
          </p:nvSpPr>
          <p:spPr bwMode="auto">
            <a:xfrm>
              <a:off x="3096434" y="0"/>
              <a:ext cx="1165815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4.Продажи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  <p:sp>
          <p:nvSpPr>
            <p:cNvPr id="2068843197" name="Стрелка: шеврон 2068843196">
              <a:extLst>
                <a:ext uri="{FF2B5EF4-FFF2-40B4-BE49-F238E27FC236}">
                  <a16:creationId xmlns:a16="http://schemas.microsoft.com/office/drawing/2014/main" id="{A14C89EC-017F-BB85-95AE-E153AE9F1CE8}"/>
                </a:ext>
              </a:extLst>
            </p:cNvPr>
            <p:cNvSpPr/>
            <p:nvPr/>
          </p:nvSpPr>
          <p:spPr bwMode="auto">
            <a:xfrm>
              <a:off x="4110985" y="0"/>
              <a:ext cx="1170783" cy="436005"/>
            </a:xfrm>
            <a:prstGeom prst="chevron">
              <a:avLst>
                <a:gd name="adj" fmla="val 50000"/>
              </a:avLst>
            </a:prstGeom>
            <a:solidFill>
              <a:srgbClr val="040E0D"/>
            </a:solidFill>
            <a:ln w="12700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  <a:miter lim="800000"/>
            </a:ln>
            <a:effectLst/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00" b="0">
                  <a:latin typeface="SB Sans Display"/>
                  <a:ea typeface="SB Sans Display"/>
                  <a:cs typeface="SB Sans Display"/>
                </a:rPr>
                <a:t>5. Сервис</a:t>
              </a:r>
              <a:endParaRPr sz="700" b="0">
                <a:latin typeface="SB Sans Display"/>
                <a:ea typeface="SB Sans Display"/>
                <a:cs typeface="SB Sans Display"/>
              </a:endParaRPr>
            </a:p>
          </p:txBody>
        </p:sp>
      </p:grpSp>
      <p:sp>
        <p:nvSpPr>
          <p:cNvPr id="31" name="Прямоугольник 31">
            <a:extLst>
              <a:ext uri="{FF2B5EF4-FFF2-40B4-BE49-F238E27FC236}">
                <a16:creationId xmlns:a16="http://schemas.microsoft.com/office/drawing/2014/main" id="{6D5D47A3-34A8-460A-BEC0-429BE93DF3FC}"/>
              </a:ext>
            </a:extLst>
          </p:cNvPr>
          <p:cNvSpPr/>
          <p:nvPr/>
        </p:nvSpPr>
        <p:spPr bwMode="auto">
          <a:xfrm>
            <a:off x="2461014" y="4753073"/>
            <a:ext cx="32730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ERP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en-US" sz="1000" b="0" i="0" u="none" strike="noStrike" cap="none" spc="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SRM</a:t>
            </a:r>
            <a:endParaRPr lang="ru-RU" sz="1000" b="0" i="0" u="none" strike="noStrike" cap="none" spc="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  <a:p>
            <a:pPr>
              <a:defRPr/>
            </a:pPr>
            <a:r>
              <a:rPr lang="ru-RU" sz="1000" dirty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1С</a:t>
            </a:r>
            <a:endParaRPr sz="1000" dirty="0">
              <a:solidFill>
                <a:schemeClr val="bg1"/>
              </a:solidFill>
              <a:latin typeface="SB Sans Display"/>
              <a:ea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35438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7421679" name="Рисунок 4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0" y="0"/>
            <a:ext cx="12191760" cy="6857640"/>
          </a:xfrm>
          <a:prstGeom prst="rect">
            <a:avLst/>
          </a:prstGeom>
          <a:noFill/>
          <a:ln w="19050">
            <a:noFill/>
          </a:ln>
        </p:spPr>
      </p:pic>
      <p:grpSp>
        <p:nvGrpSpPr>
          <p:cNvPr id="1862878697" name="Группа 40"/>
          <p:cNvGrpSpPr/>
          <p:nvPr/>
        </p:nvGrpSpPr>
        <p:grpSpPr bwMode="auto">
          <a:xfrm>
            <a:off x="9383040" y="449280"/>
            <a:ext cx="2471760" cy="342360"/>
            <a:chOff x="9383040" y="449280"/>
            <a:chExt cx="2471760" cy="342360"/>
          </a:xfrm>
        </p:grpSpPr>
        <p:pic>
          <p:nvPicPr>
            <p:cNvPr id="691900816" name="Рисунок 41"/>
            <p:cNvPicPr/>
            <p:nvPr/>
          </p:nvPicPr>
          <p:blipFill>
            <a:blip r:embed="rId3"/>
            <a:stretch/>
          </p:blipFill>
          <p:spPr bwMode="auto">
            <a:xfrm>
              <a:off x="9383040" y="449280"/>
              <a:ext cx="1227960" cy="3423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213309059" name="Рисунок 3"/>
            <p:cNvPicPr/>
            <p:nvPr/>
          </p:nvPicPr>
          <p:blipFill>
            <a:blip r:embed="rId4"/>
            <a:stretch/>
          </p:blipFill>
          <p:spPr bwMode="auto">
            <a:xfrm>
              <a:off x="10720800" y="475920"/>
              <a:ext cx="1134000" cy="29484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1968541906" name="Скругленный прямоугольник 8"/>
          <p:cNvSpPr/>
          <p:nvPr/>
        </p:nvSpPr>
        <p:spPr bwMode="auto">
          <a:xfrm>
            <a:off x="6596280" y="1117800"/>
            <a:ext cx="5367240" cy="554076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2950201" name="Прямоугольник с двумя скругленными противолежащими углами 9"/>
          <p:cNvSpPr/>
          <p:nvPr/>
        </p:nvSpPr>
        <p:spPr bwMode="auto">
          <a:xfrm>
            <a:off x="354240" y="489600"/>
            <a:ext cx="2148120" cy="629280"/>
          </a:xfrm>
          <a:prstGeom prst="round2DiagRect">
            <a:avLst>
              <a:gd name="adj1" fmla="val 0"/>
              <a:gd name="adj2" fmla="val 50000"/>
            </a:avLst>
          </a:prstGeom>
          <a:gradFill rotWithShape="0">
            <a:gsLst>
              <a:gs pos="0">
                <a:srgbClr val="3FF977"/>
              </a:gs>
              <a:gs pos="55000">
                <a:srgbClr val="00C9BF"/>
              </a:gs>
              <a:gs pos="100000">
                <a:srgbClr val="05B5E0"/>
              </a:gs>
            </a:gsLst>
            <a:lin ang="2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rgbClr val="FFFFFF"/>
                </a:solidFill>
                <a:latin typeface="SB Sans Text Semibold"/>
                <a:ea typeface="Arial"/>
              </a:rPr>
              <a:t>HoReCa</a:t>
            </a:r>
            <a:endParaRPr sz="14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5544941" name="Скругленный прямоугольник 10"/>
          <p:cNvSpPr/>
          <p:nvPr/>
        </p:nvSpPr>
        <p:spPr bwMode="auto">
          <a:xfrm>
            <a:off x="354240" y="1119240"/>
            <a:ext cx="6095520" cy="3537720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5245438" name="Прямоугольник 11"/>
          <p:cNvSpPr/>
          <p:nvPr/>
        </p:nvSpPr>
        <p:spPr bwMode="auto">
          <a:xfrm>
            <a:off x="514800" y="1285200"/>
            <a:ext cx="653760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Роль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1843966675" name="Прямоугольник 12"/>
          <p:cNvSpPr/>
          <p:nvPr/>
        </p:nvSpPr>
        <p:spPr bwMode="auto">
          <a:xfrm>
            <a:off x="1339200" y="1310400"/>
            <a:ext cx="4430880" cy="273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  <a:cs typeface="SB Sans Display"/>
              </a:rPr>
              <a:t>Администратор</a:t>
            </a:r>
            <a:endParaRPr sz="1200" b="0" u="none" strike="noStrike">
              <a:solidFill>
                <a:srgbClr val="FFFFFF"/>
              </a:solidFill>
              <a:latin typeface="SB Sans Display"/>
              <a:cs typeface="SB Sans Display"/>
            </a:endParaRPr>
          </a:p>
        </p:txBody>
      </p:sp>
      <p:sp>
        <p:nvSpPr>
          <p:cNvPr id="1521483106" name="Прямоугольник 13"/>
          <p:cNvSpPr/>
          <p:nvPr/>
        </p:nvSpPr>
        <p:spPr bwMode="auto">
          <a:xfrm>
            <a:off x="514800" y="2664180"/>
            <a:ext cx="653760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Цель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1271691964" name="Прямоугольник 14"/>
          <p:cNvSpPr/>
          <p:nvPr/>
        </p:nvSpPr>
        <p:spPr bwMode="auto">
          <a:xfrm>
            <a:off x="1339200" y="2664180"/>
            <a:ext cx="4941358" cy="63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Рост выручки от продаж дополнительных услуг за счет персонализации рекомендаций для гостя в прямых каналах взаимодействия с гостем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839000679" name="Прямоугольник 15"/>
          <p:cNvSpPr/>
          <p:nvPr/>
        </p:nvSpPr>
        <p:spPr bwMode="auto">
          <a:xfrm>
            <a:off x="500040" y="1652040"/>
            <a:ext cx="668520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Боль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756125532" name="Прямоугольник 16"/>
          <p:cNvSpPr/>
          <p:nvPr/>
        </p:nvSpPr>
        <p:spPr bwMode="auto">
          <a:xfrm>
            <a:off x="514800" y="3552998"/>
            <a:ext cx="1988638" cy="47621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Интеграция с ИС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en-US" sz="1050" b="1" u="none" strike="noStrike">
                <a:solidFill>
                  <a:srgbClr val="3A8385"/>
                </a:solidFill>
                <a:latin typeface="SB Sans Text"/>
                <a:ea typeface="Arial"/>
              </a:rPr>
              <a:t>(</a:t>
            </a:r>
            <a:r>
              <a:rPr lang="ru-RU" sz="1050" b="1" u="none" strike="noStrike">
                <a:solidFill>
                  <a:srgbClr val="3A8385"/>
                </a:solidFill>
                <a:latin typeface="SB Sans Text"/>
                <a:ea typeface="Arial"/>
              </a:rPr>
              <a:t>источники данных)</a:t>
            </a:r>
            <a:endParaRPr sz="105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51734728" name="Прямоугольник 17"/>
          <p:cNvSpPr/>
          <p:nvPr/>
        </p:nvSpPr>
        <p:spPr bwMode="auto">
          <a:xfrm>
            <a:off x="6772680" y="1285200"/>
            <a:ext cx="2929320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Описание сценария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860848631" name="Прямоугольник 18"/>
          <p:cNvSpPr/>
          <p:nvPr/>
        </p:nvSpPr>
        <p:spPr bwMode="auto">
          <a:xfrm>
            <a:off x="6772680" y="1548720"/>
            <a:ext cx="4939198" cy="2579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  <a:defRPr/>
            </a:pPr>
            <a:endParaRPr lang="ru-RU" sz="11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1087919" name="Скругленный прямоугольник 20"/>
          <p:cNvSpPr/>
          <p:nvPr/>
        </p:nvSpPr>
        <p:spPr bwMode="auto">
          <a:xfrm>
            <a:off x="354238" y="4815415"/>
            <a:ext cx="6095520" cy="181794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1" u="none" strike="noStrike">
                <a:solidFill>
                  <a:schemeClr val="lt1"/>
                </a:solidFill>
                <a:latin typeface="SB Sans Text Heavy"/>
                <a:ea typeface="SB Sans Text Heavy"/>
              </a:rPr>
              <a:t> </a:t>
            </a:r>
            <a:endParaRPr lang="ru-RU" sz="14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2907505" name="Прямоугольник 21"/>
          <p:cNvSpPr/>
          <p:nvPr/>
        </p:nvSpPr>
        <p:spPr bwMode="auto">
          <a:xfrm>
            <a:off x="6804720" y="4285210"/>
            <a:ext cx="4760638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spcAft>
                <a:spcPts val="600"/>
              </a:spcAft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Ожидаемые эффекты / метрики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sp>
        <p:nvSpPr>
          <p:cNvPr id="1451004466" name="Прямоугольник 22"/>
          <p:cNvSpPr/>
          <p:nvPr/>
        </p:nvSpPr>
        <p:spPr bwMode="auto">
          <a:xfrm>
            <a:off x="6715440" y="4656960"/>
            <a:ext cx="4948558" cy="18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17792" indent="-217792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ИИ-консьерж обеспечивает клиентов каналом коммуникации с поставщиком услуг в режиме 24/7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17792" indent="-217792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Персонализация предложения под профиль гостя обеспечивает рост кросс-продаж до +15-20%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17792" indent="-217792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Повышение лояльности клиентов за счет обеспечения быстрого бесперебойного сервиса. 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17792" indent="-217792">
              <a:lnSpc>
                <a:spcPct val="100000"/>
              </a:lnSpc>
              <a:spcBef>
                <a:spcPts val="509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Влияние на метрики: Retention rate — до +5 %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217792" indent="-217792" defTabSz="914400">
              <a:lnSpc>
                <a:spcPct val="100000"/>
              </a:lnSpc>
              <a:spcBef>
                <a:spcPts val="509"/>
              </a:spcBef>
              <a:buFont typeface="Arial"/>
              <a:buChar char="•"/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CSI — до +7%</a:t>
            </a:r>
            <a:endParaRPr sz="1000" b="0" u="none" strike="noStrike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998259136" name="Прямоугольник 25"/>
          <p:cNvSpPr/>
          <p:nvPr/>
        </p:nvSpPr>
        <p:spPr bwMode="auto">
          <a:xfrm>
            <a:off x="1339200" y="1671480"/>
            <a:ext cx="5070598" cy="82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Низкие кросс-продажи товаров и услуг ввиду отсутствия адаптации предложения под потребности клиента.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>
              <a:defRPr/>
            </a:pPr>
            <a:r>
              <a:rPr sz="120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Неполная утилизация мощностей по производству питания и оказания дополнительных услуг</a:t>
            </a:r>
            <a:endParaRPr sz="120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2088068202" name="Прямоугольник 26"/>
          <p:cNvSpPr/>
          <p:nvPr/>
        </p:nvSpPr>
        <p:spPr bwMode="auto">
          <a:xfrm>
            <a:off x="2460960" y="3552997"/>
            <a:ext cx="3916440" cy="821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1. PMS - система управления отелем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2. CRM - система управления отношениями с клиентами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3. POS - системы  точек оказания услуг в отеле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  <p:sp>
        <p:nvSpPr>
          <p:cNvPr id="1686106583" name="Шеврон 1686106582"/>
          <p:cNvSpPr/>
          <p:nvPr/>
        </p:nvSpPr>
        <p:spPr bwMode="auto">
          <a:xfrm>
            <a:off x="445581" y="5424696"/>
            <a:ext cx="1173935" cy="787718"/>
          </a:xfrm>
          <a:prstGeom prst="chevron">
            <a:avLst>
              <a:gd name="adj" fmla="val 26572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002" tIns="9333" rIns="9333" bIns="9333" numCol="1" spcCol="1267" anchor="ctr" anchorCtr="0">
            <a:noAutofit/>
          </a:bodyPr>
          <a:lstStyle/>
          <a:p>
            <a:pPr>
              <a:defRPr/>
            </a:pPr>
            <a:r>
              <a:rPr lang="ru-RU" sz="1000" b="1"/>
              <a:t>Входящая логистика</a:t>
            </a:r>
            <a:endParaRPr sz="1000" b="1"/>
          </a:p>
        </p:txBody>
      </p:sp>
      <p:sp>
        <p:nvSpPr>
          <p:cNvPr id="1373567596" name="Шеврон 1373567595"/>
          <p:cNvSpPr/>
          <p:nvPr/>
        </p:nvSpPr>
        <p:spPr bwMode="auto">
          <a:xfrm>
            <a:off x="1500228" y="5424696"/>
            <a:ext cx="1206617" cy="787718"/>
          </a:xfrm>
          <a:prstGeom prst="chevron">
            <a:avLst>
              <a:gd name="adj" fmla="val 27456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002" tIns="9333" rIns="9333" bIns="9333" numCol="1" spcCol="1267" anchor="ctr" anchorCtr="0">
            <a:noAutofit/>
          </a:bodyPr>
          <a:lstStyle/>
          <a:p>
            <a:pPr>
              <a:defRPr/>
            </a:pPr>
            <a:r>
              <a:rPr lang="ru-RU" sz="1000" b="1">
                <a:solidFill>
                  <a:schemeClr val="bg1"/>
                </a:solidFill>
              </a:rPr>
              <a:t>Маркетинг</a:t>
            </a:r>
            <a:endParaRPr sz="1000" b="1"/>
          </a:p>
        </p:txBody>
      </p:sp>
      <p:sp>
        <p:nvSpPr>
          <p:cNvPr id="881818620" name="Шеврон 881818619"/>
          <p:cNvSpPr/>
          <p:nvPr/>
        </p:nvSpPr>
        <p:spPr bwMode="auto">
          <a:xfrm>
            <a:off x="2587553" y="5424696"/>
            <a:ext cx="1467041" cy="787717"/>
          </a:xfrm>
          <a:prstGeom prst="chevron">
            <a:avLst>
              <a:gd name="adj" fmla="val 25393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001" tIns="9332" rIns="9332" bIns="9332" numCol="1" spcCol="1267" anchor="ctr" anchorCtr="0">
            <a:noAutofit/>
          </a:bodyPr>
          <a:lstStyle/>
          <a:p>
            <a:pPr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>
                <a:solidFill>
                  <a:schemeClr val="bg1"/>
                </a:solidFill>
              </a:rPr>
              <a:t>Управление бронированием и заездом</a:t>
            </a:r>
            <a:endParaRPr sz="1000" b="1">
              <a:solidFill>
                <a:schemeClr val="bg1"/>
              </a:solidFill>
            </a:endParaRPr>
          </a:p>
        </p:txBody>
      </p:sp>
      <p:sp>
        <p:nvSpPr>
          <p:cNvPr id="1173764940" name="Шеврон 1173764939"/>
          <p:cNvSpPr/>
          <p:nvPr/>
        </p:nvSpPr>
        <p:spPr bwMode="auto">
          <a:xfrm>
            <a:off x="3935305" y="5424696"/>
            <a:ext cx="1270611" cy="787718"/>
          </a:xfrm>
          <a:prstGeom prst="chevron">
            <a:avLst>
              <a:gd name="adj" fmla="val 25364"/>
            </a:avLst>
          </a:prstGeom>
          <a:solidFill>
            <a:srgbClr val="25BA25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002" tIns="9333" rIns="9333" bIns="9333" numCol="1" spcCol="1267" anchor="ctr" anchorCtr="0">
            <a:noAutofit/>
          </a:bodyPr>
          <a:lstStyle/>
          <a:p>
            <a:pPr algn="l">
              <a:defRPr/>
            </a:pPr>
            <a:r>
              <a:rPr lang="ru-RU" sz="1000" b="1">
                <a:solidFill>
                  <a:schemeClr val="bg1"/>
                </a:solidFill>
              </a:rPr>
              <a:t>Организация процесса проживания гостя</a:t>
            </a:r>
            <a:endParaRPr sz="1000" b="1">
              <a:solidFill>
                <a:schemeClr val="bg1"/>
              </a:solidFill>
            </a:endParaRPr>
          </a:p>
        </p:txBody>
      </p:sp>
      <p:sp>
        <p:nvSpPr>
          <p:cNvPr id="738878919" name="Шеврон 738878918"/>
          <p:cNvSpPr/>
          <p:nvPr/>
        </p:nvSpPr>
        <p:spPr bwMode="auto">
          <a:xfrm>
            <a:off x="5086626" y="5424696"/>
            <a:ext cx="1257651" cy="787717"/>
          </a:xfrm>
          <a:prstGeom prst="chevron">
            <a:avLst>
              <a:gd name="adj" fmla="val 25820"/>
            </a:avLst>
          </a:prstGeom>
          <a:solidFill>
            <a:srgbClr val="3A8385"/>
          </a:solidFill>
          <a:ln w="25400" cap="flat" cmpd="sng" algn="ctr">
            <a:noFill/>
            <a:prstDash val="solid"/>
          </a:ln>
          <a:effectLst/>
        </p:spPr>
        <p:style>
          <a:lnRef idx="2">
            <a:srgbClr val="000000"/>
          </a:lnRef>
          <a:fillRef idx="1">
            <a:srgbClr val="000000"/>
          </a:fillRef>
          <a:effectRef idx="0">
            <a:srgbClr val="000000"/>
          </a:effectRef>
          <a:fontRef idx="minor">
            <a:schemeClr val="lt1"/>
          </a:fontRef>
        </p:style>
        <p:txBody>
          <a:bodyPr spcFirstLastPara="0" vert="horz" wrap="square" lIns="28001" tIns="9332" rIns="9332" bIns="9332" numCol="1" spcCol="1267" anchor="ctr" anchorCtr="0">
            <a:noAutofit/>
          </a:bodyPr>
          <a:lstStyle/>
          <a:p>
            <a:pPr lvl="0" algn="ctr" defTabSz="31114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b="1"/>
              <a:t>Управление отзывами </a:t>
            </a:r>
            <a:endParaRPr sz="1000" b="1"/>
          </a:p>
        </p:txBody>
      </p:sp>
      <p:sp>
        <p:nvSpPr>
          <p:cNvPr id="1128396290" name="Прямоугольник 28"/>
          <p:cNvSpPr/>
          <p:nvPr/>
        </p:nvSpPr>
        <p:spPr bwMode="auto">
          <a:xfrm>
            <a:off x="514800" y="4950965"/>
            <a:ext cx="5829477" cy="316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177120" algn="l"/>
              </a:tabLst>
              <a:defRPr/>
            </a:pPr>
            <a:r>
              <a:rPr lang="ru-RU" sz="1600" b="1" u="none" strike="noStrike">
                <a:solidFill>
                  <a:srgbClr val="3A8385"/>
                </a:solidFill>
                <a:latin typeface="SB Sans Text"/>
                <a:ea typeface="Arial"/>
              </a:rPr>
              <a:t>Элемент ЦСЦ для которого реализуется сценарий</a:t>
            </a:r>
            <a:endParaRPr sz="1600" b="0" u="none" strike="noStrike">
              <a:solidFill>
                <a:srgbClr val="3A8385"/>
              </a:solidFill>
              <a:latin typeface="Arial"/>
            </a:endParaRPr>
          </a:p>
        </p:txBody>
      </p:sp>
      <p:pic>
        <p:nvPicPr>
          <p:cNvPr id="2030791587" name="Рисунок 1"/>
          <p:cNvPicPr/>
          <p:nvPr/>
        </p:nvPicPr>
        <p:blipFill>
          <a:blip r:embed="rId5"/>
          <a:stretch/>
        </p:blipFill>
        <p:spPr bwMode="auto">
          <a:xfrm>
            <a:off x="9379078" y="401760"/>
            <a:ext cx="2545920" cy="469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11330971" name="Прямоугольник 29"/>
          <p:cNvSpPr/>
          <p:nvPr/>
        </p:nvSpPr>
        <p:spPr bwMode="auto">
          <a:xfrm>
            <a:off x="3734640" y="552132"/>
            <a:ext cx="7987318" cy="4015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spAutoFit/>
          </a:bodyPr>
          <a:lstStyle/>
          <a:p>
            <a:pPr algn="l" defTabSz="914400">
              <a:lnSpc>
                <a:spcPct val="120000"/>
              </a:lnSpc>
              <a:spcBef>
                <a:spcPts val="36"/>
              </a:spcBef>
              <a:defRPr/>
            </a:pPr>
            <a:r>
              <a:rPr lang="ru-RU" sz="1800" b="1" u="none" strike="noStrike">
                <a:solidFill>
                  <a:schemeClr val="lt1"/>
                </a:solidFill>
                <a:latin typeface="SB Sans Text Light"/>
                <a:ea typeface="Calibri"/>
              </a:rPr>
              <a:t>ИИ-консьерж</a:t>
            </a: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9503514" name="Прямоугольник 26"/>
          <p:cNvSpPr/>
          <p:nvPr/>
        </p:nvSpPr>
        <p:spPr bwMode="auto">
          <a:xfrm>
            <a:off x="6772680" y="1677717"/>
            <a:ext cx="4892397" cy="2467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Внедрение ИИ-консьержа на базе генеративного ИИ для предоставления гостю дополнительного канала управлением  заказом дополнительных услуг, питания и товаров в номер, управления обратной связью о полученных услугах, навигации по отелю</a:t>
            </a: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  <a:p>
            <a:pPr marL="0" marR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i="0" u="none" strike="noStrike" cap="none" spc="0">
                <a:solidFill>
                  <a:schemeClr val="bg1"/>
                </a:solidFill>
                <a:latin typeface="SB Sans Display"/>
                <a:ea typeface="SB Sans Display"/>
                <a:cs typeface="SB Sans Display"/>
              </a:rPr>
              <a:t>ИИ-агент снимает часть нагрузки с администратора при реализации стандартных и наиболее частотных услуг и товаров за счет реализации дополнительного канала продаж в мобильной поверхности. При этом комплексные запросы переадресуются на администратора с рекомендациями, сформированными ИИ-консьержем, с учетом предпочтений клиентов</a:t>
            </a:r>
            <a:endParaRPr lang="en-US" sz="1200" b="0" i="0" u="none" strike="noStrike" cap="none" spc="0">
              <a:solidFill>
                <a:schemeClr val="bg1"/>
              </a:solidFill>
              <a:latin typeface="SB Sans Display"/>
              <a:cs typeface="SB San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380030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ЧАСТОТНЫЕ ФУНКЦИИ В КОМПАНИЯХ </a:t>
            </a:r>
          </a:p>
          <a:p>
            <a:pPr defTabSz="1219168">
              <a:buClr>
                <a:srgbClr val="000000"/>
              </a:buClr>
              <a:defRPr/>
            </a:pPr>
            <a:r>
              <a:rPr lang="ru-RU" sz="2800" b="1" i="0" u="none" strike="noStrike" cap="none" spc="0" dirty="0" smtClean="0">
                <a:solidFill>
                  <a:schemeClr val="bg1"/>
                </a:solidFill>
                <a:latin typeface="SB Sans Text Heavy"/>
                <a:ea typeface="SB Sans Text Heavy"/>
                <a:cs typeface="SB Sans Text Heavy"/>
              </a:rPr>
              <a:t>ДЛЯ ВНЕДРЕНИЯ ИИ АССИСТЕНТОВ</a:t>
            </a:r>
            <a:endParaRPr lang="ru-RU" sz="2800" b="1" dirty="0">
              <a:solidFill>
                <a:schemeClr val="bg1"/>
              </a:solidFill>
              <a:latin typeface="SB Sans Text Heavy"/>
              <a:cs typeface="SB Sans Text Heavy"/>
            </a:endParaRPr>
          </a:p>
        </p:txBody>
      </p:sp>
      <p:graphicFrame>
        <p:nvGraphicFramePr>
          <p:cNvPr id="7" name="Диаграмма 6"/>
          <p:cNvGraphicFramePr/>
          <p:nvPr>
            <p:extLst/>
          </p:nvPr>
        </p:nvGraphicFramePr>
        <p:xfrm>
          <a:off x="81996" y="1471843"/>
          <a:ext cx="67617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Диаграмма 16"/>
          <p:cNvGraphicFramePr/>
          <p:nvPr>
            <p:extLst/>
          </p:nvPr>
        </p:nvGraphicFramePr>
        <p:xfrm>
          <a:off x="2990345" y="1471843"/>
          <a:ext cx="5567997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Диаграмма 17"/>
          <p:cNvGraphicFramePr/>
          <p:nvPr>
            <p:extLst/>
          </p:nvPr>
        </p:nvGraphicFramePr>
        <p:xfrm>
          <a:off x="5025044" y="1471843"/>
          <a:ext cx="6157964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Прямоугольник 11"/>
          <p:cNvSpPr/>
          <p:nvPr/>
        </p:nvSpPr>
        <p:spPr bwMode="auto">
          <a:xfrm>
            <a:off x="206936" y="6474665"/>
            <a:ext cx="11860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8896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2">
            <a:extLst/>
          </a:blip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846958669" name="Google Shape;132;g1fff1c36bc9_0_36"/>
          <p:cNvSpPr txBox="1"/>
          <p:nvPr/>
        </p:nvSpPr>
        <p:spPr bwMode="auto">
          <a:xfrm>
            <a:off x="364707" y="304404"/>
            <a:ext cx="8681610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КЛЮЧЕВЫЕ МЕТРИКИ ДЛЯ ОЦЕНКИ ЭФФЕКТИВНОСТИ ВНЕДРЕНИЯ GENAI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16" name="TextBox 15"/>
          <p:cNvSpPr txBox="1"/>
          <p:nvPr/>
        </p:nvSpPr>
        <p:spPr bwMode="auto">
          <a:xfrm>
            <a:off x="6726621" y="1471447"/>
            <a:ext cx="5044966" cy="497469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7010398" y="2260649"/>
            <a:ext cx="4498428" cy="2135026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Более зрелые компании при оценке ожидаемых эффектов фокусируются на достижении новых возможностей: ускорении критичных процессов, повышении качества принимаемых решений, масштабировании экспертизы, создании конкурентных преимуществ через инновации. 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aphicFrame>
        <p:nvGraphicFramePr>
          <p:cNvPr id="13" name="Диаграмма 12"/>
          <p:cNvGraphicFramePr/>
          <p:nvPr>
            <p:extLst/>
          </p:nvPr>
        </p:nvGraphicFramePr>
        <p:xfrm>
          <a:off x="503383" y="1574304"/>
          <a:ext cx="5885793" cy="476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7010398" y="4588160"/>
            <a:ext cx="4498428" cy="1644595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spcAft>
                <a:spcPts val="1800"/>
              </a:spcAft>
              <a:defRPr/>
            </a:pP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89% крупных промышленных компаний, ожидающих экономию времени и затрат от внедрения </a:t>
            </a:r>
            <a:r>
              <a:rPr lang="ru-RU" sz="1600" b="0" u="none" dirty="0" err="1">
                <a:latin typeface="SB Sans Text Light" panose="020B0303040504020204" pitchFamily="34" charset="-52"/>
                <a:cs typeface="SB Sans Text Light" panose="020B0303040504020204" pitchFamily="34" charset="-52"/>
              </a:rPr>
              <a:t>GenAI</a:t>
            </a:r>
            <a:r>
              <a:rPr lang="ru-RU" sz="1600" b="0" u="none" dirty="0">
                <a:latin typeface="SB Sans Text Light" panose="020B0303040504020204" pitchFamily="34" charset="-52"/>
                <a:cs typeface="SB Sans Text Light" panose="020B0303040504020204" pitchFamily="34" charset="-52"/>
              </a:rPr>
              <a:t>, рассматривают данную технологию через призму сокращения персонала.</a:t>
            </a:r>
            <a:endParaRPr sz="1600" b="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6842232" y="1604656"/>
            <a:ext cx="4782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Различные подход к реализации проектных решений на базе генеративного ИИ</a:t>
            </a:r>
            <a:endParaRPr lang="ru-RU" sz="1600" b="1" dirty="0">
              <a:solidFill>
                <a:schemeClr val="bg1"/>
              </a:solidFill>
              <a:latin typeface="SB Sans Text Light"/>
              <a:ea typeface="Calibri"/>
              <a:cs typeface="SB Sans Text Light"/>
            </a:endParaRPr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65938" y="6336064"/>
            <a:ext cx="1186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</a:rPr>
              <a:t/>
            </a:r>
            <a:br>
              <a:rPr lang="ru-RU" sz="900" dirty="0" smtClean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</a:t>
            </a:r>
            <a:r>
              <a:rPr lang="ru-RU" sz="900" dirty="0">
                <a:solidFill>
                  <a:schemeClr val="bg1"/>
                </a:solidFill>
              </a:rPr>
              <a:t>: </a:t>
            </a:r>
            <a:r>
              <a:rPr lang="ru-RU" sz="900" dirty="0" err="1">
                <a:solidFill>
                  <a:schemeClr val="bg1"/>
                </a:solidFill>
              </a:rPr>
              <a:t>Strategy</a:t>
            </a:r>
            <a:r>
              <a:rPr lang="ru-RU" sz="900" dirty="0">
                <a:solidFill>
                  <a:schemeClr val="bg1"/>
                </a:solidFill>
              </a:rPr>
              <a:t> </a:t>
            </a:r>
            <a:r>
              <a:rPr lang="ru-RU" sz="900" dirty="0" err="1">
                <a:solidFill>
                  <a:schemeClr val="bg1"/>
                </a:solidFill>
              </a:rPr>
              <a:t>Partners</a:t>
            </a:r>
            <a:r>
              <a:rPr lang="ru-RU" sz="900" dirty="0">
                <a:solidFill>
                  <a:schemeClr val="bg1"/>
                </a:solidFill>
              </a:rPr>
              <a:t> - Использование генеративного искусственного интеллекта (</a:t>
            </a:r>
            <a:r>
              <a:rPr lang="ru-RU" sz="900" dirty="0" err="1">
                <a:solidFill>
                  <a:schemeClr val="bg1"/>
                </a:solidFill>
              </a:rPr>
              <a:t>GenAI</a:t>
            </a:r>
            <a:r>
              <a:rPr lang="ru-RU" sz="900" dirty="0">
                <a:solidFill>
                  <a:schemeClr val="bg1"/>
                </a:solidFill>
              </a:rPr>
              <a:t>) в </a:t>
            </a:r>
            <a:endParaRPr lang="ru-RU" sz="900" dirty="0" smtClean="0">
              <a:solidFill>
                <a:schemeClr val="bg1"/>
              </a:solidFill>
            </a:endParaRPr>
          </a:p>
          <a:p>
            <a:r>
              <a:rPr lang="ru-RU" sz="900" dirty="0" smtClean="0">
                <a:solidFill>
                  <a:schemeClr val="bg1"/>
                </a:solidFill>
              </a:rPr>
              <a:t>крупных </a:t>
            </a:r>
            <a:r>
              <a:rPr lang="ru-RU" sz="900" dirty="0">
                <a:solidFill>
                  <a:schemeClr val="bg1"/>
                </a:solidFill>
              </a:rPr>
              <a:t>промышленных компаниях в России. Январь 2026г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50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03556643" name="Рисунок 4"/>
          <p:cNvPicPr>
            <a:picLocks noChangeAspect="1"/>
          </p:cNvPicPr>
          <p:nvPr/>
        </p:nvPicPr>
        <p:blipFill>
          <a:blip r:embed="rId3"/>
          <a:srcRect l="3673" t="-105" r="41249" b="42780"/>
          <a:stretch/>
        </p:blipFill>
        <p:spPr bwMode="auto">
          <a:xfrm>
            <a:off x="-10582" y="6052"/>
            <a:ext cx="12192000" cy="6858000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 bwMode="auto">
          <a:xfrm>
            <a:off x="9382957" y="449330"/>
            <a:ext cx="2472403" cy="342759"/>
            <a:chOff x="346874" y="696897"/>
            <a:chExt cx="5640382" cy="781948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46874" y="696897"/>
              <a:ext cx="2801980" cy="781948"/>
            </a:xfrm>
            <a:prstGeom prst="rect">
              <a:avLst/>
            </a:prstGeom>
          </p:spPr>
        </p:pic>
        <p:pic>
          <p:nvPicPr>
            <p:cNvPr id="43" name="Рисунок 3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3399089" y="757764"/>
              <a:ext cx="2588167" cy="673069"/>
            </a:xfrm>
            <a:prstGeom prst="rect">
              <a:avLst/>
            </a:prstGeom>
          </p:spPr>
        </p:pic>
      </p:grpSp>
      <p:sp>
        <p:nvSpPr>
          <p:cNvPr id="8" name="Google Shape;132;g1fff1c36bc9_0_36"/>
          <p:cNvSpPr txBox="1"/>
          <p:nvPr/>
        </p:nvSpPr>
        <p:spPr bwMode="auto">
          <a:xfrm>
            <a:off x="359154" y="201697"/>
            <a:ext cx="8051316" cy="63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2650">
              <a:solidFill>
                <a:srgbClr val="FFFFFF"/>
              </a:solidFill>
              <a:latin typeface="SB Sans Text"/>
              <a:ea typeface="Roboto Light"/>
              <a:cs typeface="SB Sans Text"/>
            </a:endParaRPr>
          </a:p>
        </p:txBody>
      </p:sp>
      <p:sp>
        <p:nvSpPr>
          <p:cNvPr id="9" name="Google Shape;132;g1fff1c36bc9_0_36"/>
          <p:cNvSpPr txBox="1"/>
          <p:nvPr/>
        </p:nvSpPr>
        <p:spPr bwMode="auto">
          <a:xfrm>
            <a:off x="364707" y="304406"/>
            <a:ext cx="11026264" cy="968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ТРЕНДЫ ИСПОЛЬЗОВАНИЯ </a:t>
            </a:r>
          </a:p>
          <a:p>
            <a:pPr defTabSz="1219170">
              <a:buClr>
                <a:srgbClr val="000000"/>
              </a:buCl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SB Sans Text Heavy"/>
                <a:ea typeface="Roboto"/>
                <a:cs typeface="SB Sans Text Heavy"/>
              </a:rPr>
              <a:t>ГЕНЕРАТИВНОГО ИИ</a:t>
            </a:r>
            <a:endParaRPr lang="ru-RU" sz="2800" b="1" dirty="0">
              <a:solidFill>
                <a:schemeClr val="bg1"/>
              </a:solidFill>
              <a:latin typeface="SB Sans Text Heavy"/>
              <a:ea typeface="Roboto"/>
              <a:cs typeface="SB Sans Text Heavy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6673932" y="1353366"/>
            <a:ext cx="4967736" cy="5316519"/>
          </a:xfrm>
          <a:prstGeom prst="roundRect">
            <a:avLst>
              <a:gd name="adj" fmla="val 654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>
              <a:defRPr/>
            </a:pP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Тренды </a:t>
            </a:r>
            <a:r>
              <a:rPr lang="ru-RU" sz="1400" b="0" u="none" dirty="0" err="1" smtClean="0">
                <a:solidFill>
                  <a:srgbClr val="5DDEDE"/>
                </a:solidFill>
                <a:latin typeface="SB Sans Text Heavy"/>
                <a:cs typeface="SB Sans Text Heavy"/>
              </a:rPr>
              <a:t>GenAI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</a:p>
          <a:p>
            <a:pPr algn="ctr">
              <a:defRPr/>
            </a:pP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по </a:t>
            </a:r>
            <a:r>
              <a:rPr lang="ru-RU" sz="1400" b="0" u="none" dirty="0">
                <a:solidFill>
                  <a:srgbClr val="5DDEDE"/>
                </a:solidFill>
                <a:latin typeface="SB Sans Text Heavy"/>
                <a:cs typeface="SB Sans Text Heavy"/>
              </a:rPr>
              <a:t>пяти ключевым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целям</a:t>
            </a:r>
            <a:r>
              <a:rPr lang="en-US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 </a:t>
            </a:r>
            <a:r>
              <a:rPr lang="ru-RU" sz="1400" b="0" u="none" dirty="0" smtClean="0">
                <a:solidFill>
                  <a:srgbClr val="5DDEDE"/>
                </a:solidFill>
                <a:latin typeface="SB Sans Text Heavy"/>
                <a:cs typeface="SB Sans Text Heavy"/>
              </a:rPr>
              <a:t>компаний</a:t>
            </a:r>
          </a:p>
          <a:p>
            <a:pPr>
              <a:defRPr/>
            </a:pPr>
            <a:endParaRPr lang="ru-RU" sz="1400" b="0" u="none" dirty="0" smtClean="0">
              <a:solidFill>
                <a:srgbClr val="5DDEDE"/>
              </a:solidFill>
              <a:latin typeface="SB Sans Text Heavy"/>
              <a:cs typeface="SB Sans Text Heavy"/>
            </a:endParaRP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smtClean="0">
                <a:latin typeface="SB Sans Text Heavy"/>
                <a:cs typeface="SB Sans Text Heavy"/>
              </a:rPr>
              <a:t>Повышение </a:t>
            </a:r>
            <a:r>
              <a:rPr lang="ru-RU" sz="1100" u="none" dirty="0">
                <a:latin typeface="SB Sans Text Heavy"/>
                <a:cs typeface="SB Sans Text Heavy"/>
              </a:rPr>
              <a:t>операционной эффективности компаний </a:t>
            </a:r>
            <a:r>
              <a:rPr lang="ru-RU" sz="1100" u="none" dirty="0">
                <a:latin typeface="SB Sans Text Light"/>
                <a:cs typeface="SB Sans Text Light"/>
              </a:rPr>
              <a:t>рост издержек и замедление инвестиций заставляют искать способы повышения производительности.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помогает компаниям существенно увеличить продажи </a:t>
            </a:r>
            <a:r>
              <a:rPr lang="ru-RU" sz="1100" u="none" dirty="0" smtClean="0">
                <a:latin typeface="SB Sans Text Heavy"/>
                <a:cs typeface="SB Sans Text Heavy"/>
              </a:rPr>
              <a:t>: </a:t>
            </a:r>
            <a:r>
              <a:rPr lang="ru-RU" sz="1100" u="none" dirty="0">
                <a:latin typeface="SB Sans Text Light"/>
                <a:cs typeface="SB Sans Text Light"/>
              </a:rPr>
              <a:t>Персонализированные рекомендации продуктов и услуг на основе анализа поведения клиентов. Оптимизация маркетинговых кампаний путём точного </a:t>
            </a:r>
            <a:r>
              <a:rPr lang="ru-RU" sz="1100" u="none" dirty="0" err="1">
                <a:latin typeface="SB Sans Text Light"/>
                <a:cs typeface="SB Sans Text Light"/>
              </a:rPr>
              <a:t>таргетинга</a:t>
            </a:r>
            <a:r>
              <a:rPr lang="ru-RU" sz="1100" u="none" dirty="0">
                <a:latin typeface="SB Sans Text Light"/>
                <a:cs typeface="SB Sans Text Light"/>
              </a:rPr>
              <a:t> аудитории.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Ускорение обучения и адаптации персонала с </a:t>
            </a:r>
            <a:r>
              <a:rPr lang="ru-RU" sz="1100" u="none" dirty="0">
                <a:latin typeface="SB Sans Text Light"/>
                <a:cs typeface="SB Sans Text Light"/>
              </a:rPr>
              <a:t>предоставлением доступа сотрудникам к единой базе знаний предприятия и возможностью обращения к ней на естественном </a:t>
            </a:r>
            <a:r>
              <a:rPr lang="ru-RU" sz="1100" u="none" dirty="0" smtClean="0">
                <a:latin typeface="SB Sans Text Light"/>
                <a:cs typeface="SB Sans Text Light"/>
              </a:rPr>
              <a:t>языке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>
                <a:latin typeface="SB Sans Text Heavy"/>
                <a:cs typeface="SB Sans Text Heavy"/>
              </a:rPr>
              <a:t>Генеративный AI открывает новые горизонты развития бизнеса: </a:t>
            </a:r>
            <a:r>
              <a:rPr lang="ru-RU" sz="1100" u="none" dirty="0">
                <a:latin typeface="SB Sans Text Light"/>
                <a:cs typeface="SB Sans Text Light"/>
              </a:rPr>
              <a:t>Создание прототипов продукции и тестирования гипотез перед запуском масштабного </a:t>
            </a:r>
            <a:r>
              <a:rPr lang="ru-RU" sz="1100" u="none" dirty="0" smtClean="0">
                <a:latin typeface="SB Sans Text Light"/>
                <a:cs typeface="SB Sans Text Light"/>
              </a:rPr>
              <a:t>производства. Предсказательная </a:t>
            </a:r>
            <a:r>
              <a:rPr lang="ru-RU" sz="1100" u="none" dirty="0">
                <a:latin typeface="SB Sans Text Light"/>
                <a:cs typeface="SB Sans Text Light"/>
              </a:rPr>
              <a:t>аналитика рынка и выявление перспективных направлений для инвестиций</a:t>
            </a:r>
            <a:r>
              <a:rPr lang="ru-RU" sz="1100" u="none" dirty="0" smtClean="0">
                <a:latin typeface="SB Sans Text Light"/>
                <a:cs typeface="SB Sans Text Light"/>
              </a:rPr>
              <a:t>.</a:t>
            </a:r>
          </a:p>
          <a:p>
            <a:pPr indent="-285750">
              <a:spcAft>
                <a:spcPts val="1800"/>
              </a:spcAft>
              <a:buFont typeface="Arial"/>
              <a:buChar char="•"/>
              <a:defRPr/>
            </a:pPr>
            <a:r>
              <a:rPr lang="ru-RU" sz="1100" u="none" dirty="0" err="1">
                <a:latin typeface="SB Sans Text Heavy"/>
                <a:cs typeface="SB Sans Text Heavy"/>
              </a:rPr>
              <a:t>GenAI</a:t>
            </a:r>
            <a:r>
              <a:rPr lang="ru-RU" sz="1100" u="none" dirty="0">
                <a:latin typeface="SB Sans Text Heavy"/>
                <a:cs typeface="SB Sans Text Heavy"/>
              </a:rPr>
              <a:t> обеспечивает устойчивость бизнеса даже в условиях неопределенности: </a:t>
            </a:r>
            <a:r>
              <a:rPr lang="ru-RU" sz="1100" u="none" dirty="0" smtClean="0">
                <a:latin typeface="SB Sans Text Light"/>
                <a:cs typeface="SB Sans Text Light"/>
              </a:rPr>
              <a:t>Управление </a:t>
            </a:r>
            <a:r>
              <a:rPr lang="ru-RU" sz="1100" u="none" dirty="0">
                <a:latin typeface="SB Sans Text Light"/>
                <a:cs typeface="SB Sans Text Light"/>
              </a:rPr>
              <a:t>рисками с помощью прогностической аналитики угроз и неблагоприятных факторов внешней среды.</a:t>
            </a:r>
          </a:p>
        </p:txBody>
      </p:sp>
      <p:graphicFrame>
        <p:nvGraphicFramePr>
          <p:cNvPr id="6" name="Диаграмма 5"/>
          <p:cNvGraphicFramePr/>
          <p:nvPr>
            <p:extLst/>
          </p:nvPr>
        </p:nvGraphicFramePr>
        <p:xfrm>
          <a:off x="482600" y="1825876"/>
          <a:ext cx="5806938" cy="468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2600" y="1412767"/>
            <a:ext cx="53322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SB Sans Text Light"/>
                <a:ea typeface="Calibri"/>
                <a:cs typeface="SB Sans Text Light"/>
              </a:rPr>
              <a:t>Среднее количество функций, в которые внедряли генеративный ИИ, ед.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65938" y="6336064"/>
            <a:ext cx="118601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bg1"/>
                </a:solidFill>
              </a:rPr>
              <a:t/>
            </a:r>
            <a:br>
              <a:rPr lang="ru-RU" sz="900" dirty="0">
                <a:solidFill>
                  <a:schemeClr val="bg1"/>
                </a:solidFill>
              </a:rPr>
            </a:br>
            <a:r>
              <a:rPr lang="ru-RU" sz="900" dirty="0" smtClean="0">
                <a:solidFill>
                  <a:schemeClr val="bg1"/>
                </a:solidFill>
              </a:rPr>
              <a:t>Источник: Исследование </a:t>
            </a:r>
            <a:r>
              <a:rPr lang="ru-RU" sz="900" dirty="0">
                <a:solidFill>
                  <a:schemeClr val="bg1"/>
                </a:solidFill>
              </a:rPr>
              <a:t>«Искусственный интеллект в России — 2025: тренды и перспективы</a:t>
            </a:r>
            <a:r>
              <a:rPr lang="ru-RU" sz="900" dirty="0" smtClean="0">
                <a:solidFill>
                  <a:schemeClr val="bg1"/>
                </a:solidFill>
              </a:rPr>
              <a:t>», </a:t>
            </a:r>
          </a:p>
          <a:p>
            <a:r>
              <a:rPr lang="ru-RU" sz="900" dirty="0" smtClean="0">
                <a:solidFill>
                  <a:schemeClr val="bg1"/>
                </a:solidFill>
              </a:rPr>
              <a:t>Яков </a:t>
            </a:r>
            <a:r>
              <a:rPr lang="ru-RU" sz="900" dirty="0">
                <a:solidFill>
                  <a:schemeClr val="bg1"/>
                </a:solidFill>
              </a:rPr>
              <a:t>и Партнеры, декабрь 2025</a:t>
            </a:r>
          </a:p>
        </p:txBody>
      </p:sp>
    </p:spTree>
    <p:extLst>
      <p:ext uri="{BB962C8B-B14F-4D97-AF65-F5344CB8AC3E}">
        <p14:creationId xmlns:p14="http://schemas.microsoft.com/office/powerpoint/2010/main" val="255473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164" name="Прямоугольник: скругленные углы 12">
            <a:extLst>
              <a:ext uri="{FF2B5EF4-FFF2-40B4-BE49-F238E27FC236}">
                <a16:creationId xmlns:a16="http://schemas.microsoft.com/office/drawing/2014/main" id="{5F3B6777-B1A0-B209-5CDF-EA1CE04A9494}"/>
              </a:ext>
            </a:extLst>
          </p:cNvPr>
          <p:cNvSpPr/>
          <p:nvPr/>
        </p:nvSpPr>
        <p:spPr bwMode="auto">
          <a:xfrm>
            <a:off x="334624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8C17A669-5478-F5EC-1D7A-4108D75218E6}"/>
              </a:ext>
            </a:extLst>
          </p:cNvPr>
          <p:cNvSpPr/>
          <p:nvPr/>
        </p:nvSpPr>
        <p:spPr bwMode="auto">
          <a:xfrm>
            <a:off x="334624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6" name="Заголовок 1">
            <a:extLst>
              <a:ext uri="{FF2B5EF4-FFF2-40B4-BE49-F238E27FC236}">
                <a16:creationId xmlns:a16="http://schemas.microsoft.com/office/drawing/2014/main" id="{C3E5EAC4-9979-7EE2-A4F8-B9C06710575B}"/>
              </a:ext>
            </a:extLst>
          </p:cNvPr>
          <p:cNvSpPr txBox="1"/>
          <p:nvPr/>
        </p:nvSpPr>
        <p:spPr bwMode="auto">
          <a:xfrm>
            <a:off x="516091" y="156449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Анализ резюме и кандидатов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67" name="Прямоугольник: скругленные углы 8">
            <a:extLst>
              <a:ext uri="{FF2B5EF4-FFF2-40B4-BE49-F238E27FC236}">
                <a16:creationId xmlns:a16="http://schemas.microsoft.com/office/drawing/2014/main" id="{F582000E-1AB9-697F-E72D-EC4273CD234C}"/>
              </a:ext>
            </a:extLst>
          </p:cNvPr>
          <p:cNvSpPr/>
          <p:nvPr/>
        </p:nvSpPr>
        <p:spPr bwMode="auto">
          <a:xfrm>
            <a:off x="4218863" y="14417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8" name="Прямоугольник: скругленные верхние углы 59">
            <a:extLst>
              <a:ext uri="{FF2B5EF4-FFF2-40B4-BE49-F238E27FC236}">
                <a16:creationId xmlns:a16="http://schemas.microsoft.com/office/drawing/2014/main" id="{2F68F247-AB44-34B5-1C6A-B092492865D4}"/>
              </a:ext>
            </a:extLst>
          </p:cNvPr>
          <p:cNvSpPr/>
          <p:nvPr/>
        </p:nvSpPr>
        <p:spPr bwMode="auto">
          <a:xfrm>
            <a:off x="4214639" y="142644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69" name="Заголовок 1">
            <a:extLst>
              <a:ext uri="{FF2B5EF4-FFF2-40B4-BE49-F238E27FC236}">
                <a16:creationId xmlns:a16="http://schemas.microsoft.com/office/drawing/2014/main" id="{2E6B2EBF-DCA4-B4E8-CB04-7388EE16F72E}"/>
              </a:ext>
            </a:extLst>
          </p:cNvPr>
          <p:cNvSpPr txBox="1"/>
          <p:nvPr/>
        </p:nvSpPr>
        <p:spPr bwMode="auto">
          <a:xfrm>
            <a:off x="4489409" y="1533362"/>
            <a:ext cx="2744987" cy="26968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Подбор и рекрутинг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0" name="Прямоугольник: скругленные углы 60">
            <a:extLst>
              <a:ext uri="{FF2B5EF4-FFF2-40B4-BE49-F238E27FC236}">
                <a16:creationId xmlns:a16="http://schemas.microsoft.com/office/drawing/2014/main" id="{46A3C11C-79B9-6E7F-E19D-60D21173DF7E}"/>
              </a:ext>
            </a:extLst>
          </p:cNvPr>
          <p:cNvSpPr/>
          <p:nvPr/>
        </p:nvSpPr>
        <p:spPr bwMode="auto">
          <a:xfrm>
            <a:off x="4214639" y="378169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1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609ADB8A-BA9C-FDAC-F90E-5A1E484E9953}"/>
              </a:ext>
            </a:extLst>
          </p:cNvPr>
          <p:cNvSpPr/>
          <p:nvPr/>
        </p:nvSpPr>
        <p:spPr bwMode="auto">
          <a:xfrm>
            <a:off x="4221420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2" name="Заголовок 1">
            <a:extLst>
              <a:ext uri="{FF2B5EF4-FFF2-40B4-BE49-F238E27FC236}">
                <a16:creationId xmlns:a16="http://schemas.microsoft.com/office/drawing/2014/main" id="{2585AB77-FDC1-D72C-5AFB-95CEE889EA2F}"/>
              </a:ext>
            </a:extLst>
          </p:cNvPr>
          <p:cNvSpPr txBox="1"/>
          <p:nvPr/>
        </p:nvSpPr>
        <p:spPr bwMode="auto">
          <a:xfrm>
            <a:off x="4412311" y="3781693"/>
            <a:ext cx="2795370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Развитие и обучение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3" name="Заголовок 1">
            <a:extLst>
              <a:ext uri="{FF2B5EF4-FFF2-40B4-BE49-F238E27FC236}">
                <a16:creationId xmlns:a16="http://schemas.microsoft.com/office/drawing/2014/main" id="{3693D315-7DA4-62DE-A607-258F27C87B6F}"/>
              </a:ext>
            </a:extLst>
          </p:cNvPr>
          <p:cNvSpPr txBox="1"/>
          <p:nvPr/>
        </p:nvSpPr>
        <p:spPr bwMode="auto">
          <a:xfrm>
            <a:off x="4351232" y="4220746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персонализированных программ 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контента для ко</a:t>
            </a: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рпоративного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Анализ пробелов компетенций по результатам оценок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отчетов по </a:t>
            </a:r>
            <a:r>
              <a:rPr lang="en-US" sz="900" dirty="0">
                <a:solidFill>
                  <a:srgbClr val="272828"/>
                </a:solidFill>
                <a:latin typeface="SB Sans Text"/>
                <a:cs typeface="SB Sans Text"/>
              </a:rPr>
              <a:t>ROI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обучения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Рекомендации по карьерному росту сотрудников </a:t>
            </a:r>
          </a:p>
          <a:p>
            <a:pPr marR="0" lvl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sz="900" dirty="0">
              <a:solidFill>
                <a:srgbClr val="272828"/>
              </a:solidFill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74" name="Прямоугольник: скругленные углы 85">
            <a:extLst>
              <a:ext uri="{FF2B5EF4-FFF2-40B4-BE49-F238E27FC236}">
                <a16:creationId xmlns:a16="http://schemas.microsoft.com/office/drawing/2014/main" id="{A2184A26-AF84-652D-8B16-2E456BA40B7D}"/>
              </a:ext>
            </a:extLst>
          </p:cNvPr>
          <p:cNvSpPr/>
          <p:nvPr/>
        </p:nvSpPr>
        <p:spPr bwMode="auto">
          <a:xfrm>
            <a:off x="8110934" y="144315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5" name="Прямоугольник: скругленные верхние углы 86">
            <a:extLst>
              <a:ext uri="{FF2B5EF4-FFF2-40B4-BE49-F238E27FC236}">
                <a16:creationId xmlns:a16="http://schemas.microsoft.com/office/drawing/2014/main" id="{1F2C63E8-D625-5DBE-4AF7-0EE435302ADF}"/>
              </a:ext>
            </a:extLst>
          </p:cNvPr>
          <p:cNvSpPr/>
          <p:nvPr/>
        </p:nvSpPr>
        <p:spPr bwMode="auto">
          <a:xfrm>
            <a:off x="8110932" y="145252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76" name="Заголовок 1">
            <a:extLst>
              <a:ext uri="{FF2B5EF4-FFF2-40B4-BE49-F238E27FC236}">
                <a16:creationId xmlns:a16="http://schemas.microsoft.com/office/drawing/2014/main" id="{1AA35411-FC64-AB1E-9905-62384C24700D}"/>
              </a:ext>
            </a:extLst>
          </p:cNvPr>
          <p:cNvSpPr txBox="1"/>
          <p:nvPr/>
        </p:nvSpPr>
        <p:spPr bwMode="auto">
          <a:xfrm>
            <a:off x="8336507" y="1539965"/>
            <a:ext cx="3018762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Адаптация и </a:t>
            </a: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онбординг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77" name="Прямоугольник: скругленные углы 167">
            <a:extLst>
              <a:ext uri="{FF2B5EF4-FFF2-40B4-BE49-F238E27FC236}">
                <a16:creationId xmlns:a16="http://schemas.microsoft.com/office/drawing/2014/main" id="{B74BD899-79A5-7D4C-ADBE-D273E90FF6FC}"/>
              </a:ext>
            </a:extLst>
          </p:cNvPr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178" name="Рисунок 23">
            <a:extLst>
              <a:ext uri="{FF2B5EF4-FFF2-40B4-BE49-F238E27FC236}">
                <a16:creationId xmlns:a16="http://schemas.microsoft.com/office/drawing/2014/main" id="{6C2528F6-E092-9047-F982-C67F86F6A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179" name="Заголовок 1">
            <a:extLst>
              <a:ext uri="{FF2B5EF4-FFF2-40B4-BE49-F238E27FC236}">
                <a16:creationId xmlns:a16="http://schemas.microsoft.com/office/drawing/2014/main" id="{71307B51-A306-D3D8-69E4-71BAE75E817D}"/>
              </a:ext>
            </a:extLst>
          </p:cNvPr>
          <p:cNvSpPr txBox="1"/>
          <p:nvPr/>
        </p:nvSpPr>
        <p:spPr bwMode="auto">
          <a:xfrm>
            <a:off x="1662757" y="6211048"/>
            <a:ext cx="957827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180" name="Заголовок 1">
            <a:extLst>
              <a:ext uri="{FF2B5EF4-FFF2-40B4-BE49-F238E27FC236}">
                <a16:creationId xmlns:a16="http://schemas.microsoft.com/office/drawing/2014/main" id="{910BF21E-8981-CAA9-3EB5-38BB2E3D39E3}"/>
              </a:ext>
            </a:extLst>
          </p:cNvPr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1" name="Заголовок 1">
            <a:extLst>
              <a:ext uri="{FF2B5EF4-FFF2-40B4-BE49-F238E27FC236}">
                <a16:creationId xmlns:a16="http://schemas.microsoft.com/office/drawing/2014/main" id="{774ECD62-CB35-0485-A85B-76A58AA46EC6}"/>
              </a:ext>
            </a:extLst>
          </p:cNvPr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182" name="Рисунок 168">
            <a:extLst>
              <a:ext uri="{FF2B5EF4-FFF2-40B4-BE49-F238E27FC236}">
                <a16:creationId xmlns:a16="http://schemas.microsoft.com/office/drawing/2014/main" id="{019AE232-4E97-6FB3-B52A-9351B3B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83" name="Рисунок 169">
            <a:extLst>
              <a:ext uri="{FF2B5EF4-FFF2-40B4-BE49-F238E27FC236}">
                <a16:creationId xmlns:a16="http://schemas.microsoft.com/office/drawing/2014/main" id="{A1016D3B-72D1-D5EB-9CA2-B9564D60B0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84" name="Рисунок 170">
            <a:extLst>
              <a:ext uri="{FF2B5EF4-FFF2-40B4-BE49-F238E27FC236}">
                <a16:creationId xmlns:a16="http://schemas.microsoft.com/office/drawing/2014/main" id="{446A9459-AA32-99E9-2ADB-3A981D54FF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85" name="Рисунок 172">
            <a:extLst>
              <a:ext uri="{FF2B5EF4-FFF2-40B4-BE49-F238E27FC236}">
                <a16:creationId xmlns:a16="http://schemas.microsoft.com/office/drawing/2014/main" id="{81C3F6D5-AD21-6ED1-ABA7-83B6067DFB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86" name="Рисунок 173">
            <a:extLst>
              <a:ext uri="{FF2B5EF4-FFF2-40B4-BE49-F238E27FC236}">
                <a16:creationId xmlns:a16="http://schemas.microsoft.com/office/drawing/2014/main" id="{0B23DC19-8430-7099-195A-2F91EBB53C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87" name="Заголовок 1">
            <a:extLst>
              <a:ext uri="{FF2B5EF4-FFF2-40B4-BE49-F238E27FC236}">
                <a16:creationId xmlns:a16="http://schemas.microsoft.com/office/drawing/2014/main" id="{101A1110-88A3-ED51-2032-D285804DEB1A}"/>
              </a:ext>
            </a:extLst>
          </p:cNvPr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8" name="Заголовок 1">
            <a:extLst>
              <a:ext uri="{FF2B5EF4-FFF2-40B4-BE49-F238E27FC236}">
                <a16:creationId xmlns:a16="http://schemas.microsoft.com/office/drawing/2014/main" id="{80D261AA-B74D-FAE9-D4C7-50DE85BD47E4}"/>
              </a:ext>
            </a:extLst>
          </p:cNvPr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89" name="Заголовок 1">
            <a:extLst>
              <a:ext uri="{FF2B5EF4-FFF2-40B4-BE49-F238E27FC236}">
                <a16:creationId xmlns:a16="http://schemas.microsoft.com/office/drawing/2014/main" id="{F3FB98C4-BF8F-DF02-56FF-9131C4796682}"/>
              </a:ext>
            </a:extLst>
          </p:cNvPr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идей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0" name="Google Shape;104;p31">
            <a:extLst>
              <a:ext uri="{FF2B5EF4-FFF2-40B4-BE49-F238E27FC236}">
                <a16:creationId xmlns:a16="http://schemas.microsoft.com/office/drawing/2014/main" id="{72F10449-C41A-FDBC-0762-16B47ADE8A25}"/>
              </a:ext>
            </a:extLst>
          </p:cNvPr>
          <p:cNvSpPr txBox="1">
            <a:spLocks/>
          </p:cNvSpPr>
          <p:nvPr/>
        </p:nvSpPr>
        <p:spPr bwMode="auto">
          <a:xfrm>
            <a:off x="196706" y="355472"/>
            <a:ext cx="7990794" cy="413168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100"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в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HR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Roboto"/>
                <a:cs typeface="SB Sans Text" panose="020B0503040504020204" pitchFamily="34" charset="-52"/>
              </a:rPr>
              <a:t> 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91" name="Группа 40">
            <a:extLst>
              <a:ext uri="{FF2B5EF4-FFF2-40B4-BE49-F238E27FC236}">
                <a16:creationId xmlns:a16="http://schemas.microsoft.com/office/drawing/2014/main" id="{A5263AF6-7560-3DFA-7298-E395C73BC84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92" name="Рисунок 41">
              <a:extLst>
                <a:ext uri="{FF2B5EF4-FFF2-40B4-BE49-F238E27FC236}">
                  <a16:creationId xmlns:a16="http://schemas.microsoft.com/office/drawing/2014/main" id="{51E58D71-FBCE-36DA-8DAD-B0EF029C4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3" name="Рисунок 3">
              <a:extLst>
                <a:ext uri="{FF2B5EF4-FFF2-40B4-BE49-F238E27FC236}">
                  <a16:creationId xmlns:a16="http://schemas.microsoft.com/office/drawing/2014/main" id="{65F0C5B8-1CE0-5191-E9D7-D6A8CB705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94" name="Прямоугольник: скругленные углы 12">
            <a:extLst>
              <a:ext uri="{FF2B5EF4-FFF2-40B4-BE49-F238E27FC236}">
                <a16:creationId xmlns:a16="http://schemas.microsoft.com/office/drawing/2014/main" id="{B1ABE133-8E97-884D-2BBF-D8531E241075}"/>
              </a:ext>
            </a:extLst>
          </p:cNvPr>
          <p:cNvSpPr/>
          <p:nvPr/>
        </p:nvSpPr>
        <p:spPr bwMode="auto">
          <a:xfrm>
            <a:off x="334624" y="368418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5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552BECE0-554F-645C-4D6C-E632A748B736}"/>
              </a:ext>
            </a:extLst>
          </p:cNvPr>
          <p:cNvSpPr/>
          <p:nvPr/>
        </p:nvSpPr>
        <p:spPr bwMode="auto">
          <a:xfrm>
            <a:off x="334624" y="36688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6" name="Заголовок 1">
            <a:extLst>
              <a:ext uri="{FF2B5EF4-FFF2-40B4-BE49-F238E27FC236}">
                <a16:creationId xmlns:a16="http://schemas.microsoft.com/office/drawing/2014/main" id="{B41A7849-68B2-9123-D086-06F219CA3E63}"/>
              </a:ext>
            </a:extLst>
          </p:cNvPr>
          <p:cNvSpPr txBox="1"/>
          <p:nvPr/>
        </p:nvSpPr>
        <p:spPr bwMode="auto">
          <a:xfrm>
            <a:off x="516092" y="3737289"/>
            <a:ext cx="3321324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Кадровое администрирование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97" name="Заголовок 1">
            <a:extLst>
              <a:ext uri="{FF2B5EF4-FFF2-40B4-BE49-F238E27FC236}">
                <a16:creationId xmlns:a16="http://schemas.microsoft.com/office/drawing/2014/main" id="{F6A9E68B-6EF7-BD8B-C5BB-6B433ED293C9}"/>
              </a:ext>
            </a:extLst>
          </p:cNvPr>
          <p:cNvSpPr txBox="1"/>
          <p:nvPr/>
        </p:nvSpPr>
        <p:spPr bwMode="auto">
          <a:xfrm>
            <a:off x="404009" y="4218541"/>
            <a:ext cx="3720317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трудовых договоров и дополнительных соглашений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должностных инструкций и положений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сотрудникам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оценочных форм,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матриц и компетенций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Редактура внутренних регламентов и инструкций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ситуаций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 </a:t>
            </a:r>
          </a:p>
        </p:txBody>
      </p:sp>
      <p:sp>
        <p:nvSpPr>
          <p:cNvPr id="198" name="Прямоугольник: скругленные углы 60">
            <a:extLst>
              <a:ext uri="{FF2B5EF4-FFF2-40B4-BE49-F238E27FC236}">
                <a16:creationId xmlns:a16="http://schemas.microsoft.com/office/drawing/2014/main" id="{FF37AD4F-5F71-80EC-CE61-C30F360C61F0}"/>
              </a:ext>
            </a:extLst>
          </p:cNvPr>
          <p:cNvSpPr/>
          <p:nvPr/>
        </p:nvSpPr>
        <p:spPr bwMode="auto">
          <a:xfrm>
            <a:off x="8094654" y="380158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99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16EB1C19-0E7F-DC97-0BBA-65CDAEC22945}"/>
              </a:ext>
            </a:extLst>
          </p:cNvPr>
          <p:cNvSpPr/>
          <p:nvPr/>
        </p:nvSpPr>
        <p:spPr bwMode="auto">
          <a:xfrm>
            <a:off x="8094654" y="369200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200" name="Заголовок 1">
            <a:extLst>
              <a:ext uri="{FF2B5EF4-FFF2-40B4-BE49-F238E27FC236}">
                <a16:creationId xmlns:a16="http://schemas.microsoft.com/office/drawing/2014/main" id="{AF3792CE-09C5-8698-271A-0E99A54F4904}"/>
              </a:ext>
            </a:extLst>
          </p:cNvPr>
          <p:cNvSpPr txBox="1"/>
          <p:nvPr/>
        </p:nvSpPr>
        <p:spPr bwMode="auto">
          <a:xfrm>
            <a:off x="8187501" y="3733503"/>
            <a:ext cx="3527524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F8268B1C-18EA-FCE6-1C09-EE3076051D50}"/>
              </a:ext>
            </a:extLst>
          </p:cNvPr>
          <p:cNvSpPr txBox="1"/>
          <p:nvPr/>
        </p:nvSpPr>
        <p:spPr bwMode="auto">
          <a:xfrm>
            <a:off x="506615" y="203258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резюме и сопоставление с требованиями вакансии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Ранжирование кандидатов по компетенциям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персонализированных вопросов для собеседования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кратких профилей кандидатов для заказчика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EFDFC3B5-B780-5F7B-468C-985F7683E56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2200500" y="3073361"/>
            <a:ext cx="992141" cy="269372"/>
          </a:xfrm>
          <a:prstGeom prst="roundRect">
            <a:avLst>
              <a:gd name="adj" fmla="val 50000"/>
            </a:avLst>
          </a:prstGeom>
        </p:spPr>
      </p:pic>
      <p:sp>
        <p:nvSpPr>
          <p:cNvPr id="203" name="Заголовок 1">
            <a:extLst>
              <a:ext uri="{FF2B5EF4-FFF2-40B4-BE49-F238E27FC236}">
                <a16:creationId xmlns:a16="http://schemas.microsoft.com/office/drawing/2014/main" id="{E74DF7DA-E9C4-882A-8BF3-36BE61F7271E}"/>
              </a:ext>
            </a:extLst>
          </p:cNvPr>
          <p:cNvSpPr txBox="1"/>
          <p:nvPr/>
        </p:nvSpPr>
        <p:spPr bwMode="auto">
          <a:xfrm>
            <a:off x="4338107" y="2035633"/>
            <a:ext cx="3629757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Генерация текстов вакансий под разные каналы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тестов и кейсов для отбора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Подготовка отчетов по воронке подбора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Создание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писем на отклики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приглашений, отказов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4" name="Заголовок 1">
            <a:extLst>
              <a:ext uri="{FF2B5EF4-FFF2-40B4-BE49-F238E27FC236}">
                <a16:creationId xmlns:a16="http://schemas.microsoft.com/office/drawing/2014/main" id="{1C5793CE-471C-6F95-BB15-6CAD3FF5989D}"/>
              </a:ext>
            </a:extLst>
          </p:cNvPr>
          <p:cNvSpPr txBox="1"/>
          <p:nvPr/>
        </p:nvSpPr>
        <p:spPr bwMode="auto">
          <a:xfrm>
            <a:off x="8190714" y="2023729"/>
            <a:ext cx="3746444" cy="9591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Составление индивидуальных планов адаптации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контента для адаптационных программ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Мониторинг прогресса новичков первые 90 дней через анализ опросов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чек-листов и планов развития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</a:rPr>
              <a:t>Формирование отчетов 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в выводами и рекомендациями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05" name="Заголовок 1">
            <a:extLst>
              <a:ext uri="{FF2B5EF4-FFF2-40B4-BE49-F238E27FC236}">
                <a16:creationId xmlns:a16="http://schemas.microsoft.com/office/drawing/2014/main" id="{101B220C-D510-C88C-B8E1-747A4373774B}"/>
              </a:ext>
            </a:extLst>
          </p:cNvPr>
          <p:cNvSpPr txBox="1"/>
          <p:nvPr/>
        </p:nvSpPr>
        <p:spPr bwMode="auto">
          <a:xfrm>
            <a:off x="8187500" y="4225846"/>
            <a:ext cx="3695426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правил (чек-листы, формы брифов)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Создание кратких памяток и инструкций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Генерация контента для корпоративного университета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обратной связи и опросов 360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персонализированных уведомлений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отчетов по вовлеченности и удовлетворенности</a:t>
            </a:r>
          </a:p>
        </p:txBody>
      </p:sp>
      <p:pic>
        <p:nvPicPr>
          <p:cNvPr id="206" name="Рисунок 170">
            <a:extLst>
              <a:ext uri="{FF2B5EF4-FFF2-40B4-BE49-F238E27FC236}">
                <a16:creationId xmlns:a16="http://schemas.microsoft.com/office/drawing/2014/main" id="{8F2BEB95-09E3-F39E-1CED-69B75825C7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6250"/>
            <a:ext cx="208591" cy="173170"/>
          </a:xfrm>
          <a:prstGeom prst="rect">
            <a:avLst/>
          </a:prstGeom>
        </p:spPr>
      </p:pic>
      <p:pic>
        <p:nvPicPr>
          <p:cNvPr id="207" name="Рисунок 170">
            <a:extLst>
              <a:ext uri="{FF2B5EF4-FFF2-40B4-BE49-F238E27FC236}">
                <a16:creationId xmlns:a16="http://schemas.microsoft.com/office/drawing/2014/main" id="{F31A3D18-4489-4CC8-AC56-7D52CB745A5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73043"/>
            <a:ext cx="208591" cy="173170"/>
          </a:xfrm>
          <a:prstGeom prst="rect">
            <a:avLst/>
          </a:prstGeom>
        </p:spPr>
      </p:pic>
      <p:pic>
        <p:nvPicPr>
          <p:cNvPr id="208" name="Рисунок 170">
            <a:extLst>
              <a:ext uri="{FF2B5EF4-FFF2-40B4-BE49-F238E27FC236}">
                <a16:creationId xmlns:a16="http://schemas.microsoft.com/office/drawing/2014/main" id="{C8844D51-3C25-8C3B-F30C-1A8C58699F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12950"/>
            <a:ext cx="208591" cy="173170"/>
          </a:xfrm>
          <a:prstGeom prst="rect">
            <a:avLst/>
          </a:prstGeom>
        </p:spPr>
      </p:pic>
      <p:pic>
        <p:nvPicPr>
          <p:cNvPr id="209" name="Рисунок 169">
            <a:extLst>
              <a:ext uri="{FF2B5EF4-FFF2-40B4-BE49-F238E27FC236}">
                <a16:creationId xmlns:a16="http://schemas.microsoft.com/office/drawing/2014/main" id="{FED01EE5-54B9-FD0A-05A1-75007DC12B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6250"/>
            <a:ext cx="208591" cy="208591"/>
          </a:xfrm>
          <a:prstGeom prst="rect">
            <a:avLst/>
          </a:prstGeom>
        </p:spPr>
      </p:pic>
      <p:pic>
        <p:nvPicPr>
          <p:cNvPr id="210" name="Рисунок 169">
            <a:extLst>
              <a:ext uri="{FF2B5EF4-FFF2-40B4-BE49-F238E27FC236}">
                <a16:creationId xmlns:a16="http://schemas.microsoft.com/office/drawing/2014/main" id="{D3888CF3-4F3C-247A-4F8A-E954917B89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5332"/>
            <a:ext cx="208591" cy="208591"/>
          </a:xfrm>
          <a:prstGeom prst="rect">
            <a:avLst/>
          </a:prstGeom>
        </p:spPr>
      </p:pic>
      <p:pic>
        <p:nvPicPr>
          <p:cNvPr id="211" name="Рисунок 169">
            <a:extLst>
              <a:ext uri="{FF2B5EF4-FFF2-40B4-BE49-F238E27FC236}">
                <a16:creationId xmlns:a16="http://schemas.microsoft.com/office/drawing/2014/main" id="{35A87988-3707-D92E-D04D-8A92BFD365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71445"/>
            <a:ext cx="208591" cy="208591"/>
          </a:xfrm>
          <a:prstGeom prst="rect">
            <a:avLst/>
          </a:prstGeom>
        </p:spPr>
      </p:pic>
      <p:pic>
        <p:nvPicPr>
          <p:cNvPr id="212" name="Рисунок 169">
            <a:extLst>
              <a:ext uri="{FF2B5EF4-FFF2-40B4-BE49-F238E27FC236}">
                <a16:creationId xmlns:a16="http://schemas.microsoft.com/office/drawing/2014/main" id="{3865A4FF-1A11-4B2A-FB3B-E183D72E85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08654"/>
            <a:ext cx="208591" cy="208591"/>
          </a:xfrm>
          <a:prstGeom prst="rect">
            <a:avLst/>
          </a:prstGeom>
        </p:spPr>
      </p:pic>
      <p:pic>
        <p:nvPicPr>
          <p:cNvPr id="213" name="Рисунок 169">
            <a:extLst>
              <a:ext uri="{FF2B5EF4-FFF2-40B4-BE49-F238E27FC236}">
                <a16:creationId xmlns:a16="http://schemas.microsoft.com/office/drawing/2014/main" id="{ECA1A729-BAE2-C466-182C-273516FFC8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395239"/>
            <a:ext cx="208591" cy="208591"/>
          </a:xfrm>
          <a:prstGeom prst="rect">
            <a:avLst/>
          </a:prstGeom>
        </p:spPr>
      </p:pic>
      <p:pic>
        <p:nvPicPr>
          <p:cNvPr id="214" name="Рисунок 23">
            <a:extLst>
              <a:ext uri="{FF2B5EF4-FFF2-40B4-BE49-F238E27FC236}">
                <a16:creationId xmlns:a16="http://schemas.microsoft.com/office/drawing/2014/main" id="{AFC3F7EB-E8A8-EF8B-73B2-9A4E606C4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9971"/>
            <a:ext cx="176944" cy="250309"/>
          </a:xfrm>
          <a:prstGeom prst="rect">
            <a:avLst/>
          </a:prstGeom>
        </p:spPr>
      </p:pic>
      <p:pic>
        <p:nvPicPr>
          <p:cNvPr id="215" name="Рисунок 23">
            <a:extLst>
              <a:ext uri="{FF2B5EF4-FFF2-40B4-BE49-F238E27FC236}">
                <a16:creationId xmlns:a16="http://schemas.microsoft.com/office/drawing/2014/main" id="{6FE6870E-2E11-D5AF-1D4F-4A3023A5E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7456"/>
            <a:ext cx="176944" cy="250309"/>
          </a:xfrm>
          <a:prstGeom prst="rect">
            <a:avLst/>
          </a:prstGeom>
        </p:spPr>
      </p:pic>
      <p:pic>
        <p:nvPicPr>
          <p:cNvPr id="216" name="Рисунок 23">
            <a:extLst>
              <a:ext uri="{FF2B5EF4-FFF2-40B4-BE49-F238E27FC236}">
                <a16:creationId xmlns:a16="http://schemas.microsoft.com/office/drawing/2014/main" id="{0CDB198C-56A5-41B0-2753-D0F6342BA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287794"/>
            <a:ext cx="176944" cy="250309"/>
          </a:xfrm>
          <a:prstGeom prst="rect">
            <a:avLst/>
          </a:prstGeom>
        </p:spPr>
      </p:pic>
      <p:pic>
        <p:nvPicPr>
          <p:cNvPr id="217" name="Рисунок 168">
            <a:extLst>
              <a:ext uri="{FF2B5EF4-FFF2-40B4-BE49-F238E27FC236}">
                <a16:creationId xmlns:a16="http://schemas.microsoft.com/office/drawing/2014/main" id="{07A32F15-49EB-0E69-15D1-E71B68A188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7200"/>
            <a:ext cx="201272" cy="229450"/>
          </a:xfrm>
          <a:prstGeom prst="rect">
            <a:avLst/>
          </a:prstGeom>
        </p:spPr>
      </p:pic>
      <p:pic>
        <p:nvPicPr>
          <p:cNvPr id="218" name="Рисунок 168">
            <a:extLst>
              <a:ext uri="{FF2B5EF4-FFF2-40B4-BE49-F238E27FC236}">
                <a16:creationId xmlns:a16="http://schemas.microsoft.com/office/drawing/2014/main" id="{816DEFC3-E09A-A856-5850-BEC52F9D50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02336"/>
            <a:ext cx="201272" cy="229450"/>
          </a:xfrm>
          <a:prstGeom prst="rect">
            <a:avLst/>
          </a:prstGeom>
        </p:spPr>
      </p:pic>
      <p:pic>
        <p:nvPicPr>
          <p:cNvPr id="219" name="Рисунок 168">
            <a:extLst>
              <a:ext uri="{FF2B5EF4-FFF2-40B4-BE49-F238E27FC236}">
                <a16:creationId xmlns:a16="http://schemas.microsoft.com/office/drawing/2014/main" id="{F68561AE-5FC0-7097-43DE-07A349AB71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9971"/>
            <a:ext cx="201272" cy="229450"/>
          </a:xfrm>
          <a:prstGeom prst="rect">
            <a:avLst/>
          </a:prstGeom>
        </p:spPr>
      </p:pic>
      <p:pic>
        <p:nvPicPr>
          <p:cNvPr id="220" name="Рисунок 168">
            <a:extLst>
              <a:ext uri="{FF2B5EF4-FFF2-40B4-BE49-F238E27FC236}">
                <a16:creationId xmlns:a16="http://schemas.microsoft.com/office/drawing/2014/main" id="{576FA5BE-6DF8-D024-EFA6-AFC5A3B178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364269"/>
            <a:ext cx="201272" cy="229450"/>
          </a:xfrm>
          <a:prstGeom prst="rect">
            <a:avLst/>
          </a:prstGeom>
        </p:spPr>
      </p:pic>
      <p:pic>
        <p:nvPicPr>
          <p:cNvPr id="221" name="Рисунок 168">
            <a:extLst>
              <a:ext uri="{FF2B5EF4-FFF2-40B4-BE49-F238E27FC236}">
                <a16:creationId xmlns:a16="http://schemas.microsoft.com/office/drawing/2014/main" id="{2E7B2FB8-72D9-4582-88F3-ED5EA5F15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6617"/>
            <a:ext cx="201272" cy="229450"/>
          </a:xfrm>
          <a:prstGeom prst="rect">
            <a:avLst/>
          </a:prstGeom>
        </p:spPr>
      </p:pic>
      <p:pic>
        <p:nvPicPr>
          <p:cNvPr id="222" name="Рисунок 173">
            <a:extLst>
              <a:ext uri="{FF2B5EF4-FFF2-40B4-BE49-F238E27FC236}">
                <a16:creationId xmlns:a16="http://schemas.microsoft.com/office/drawing/2014/main" id="{F9156DC1-9CE7-4445-284F-55A93A42B0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8034"/>
            <a:ext cx="208591" cy="233620"/>
          </a:xfrm>
          <a:prstGeom prst="rect">
            <a:avLst/>
          </a:prstGeom>
        </p:spPr>
      </p:pic>
      <p:pic>
        <p:nvPicPr>
          <p:cNvPr id="223" name="Рисунок 173">
            <a:extLst>
              <a:ext uri="{FF2B5EF4-FFF2-40B4-BE49-F238E27FC236}">
                <a16:creationId xmlns:a16="http://schemas.microsoft.com/office/drawing/2014/main" id="{93974AE8-59A5-D153-61B9-C5F599BD18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3223434" y="5250009"/>
            <a:ext cx="208591" cy="233620"/>
          </a:xfrm>
          <a:prstGeom prst="rect">
            <a:avLst/>
          </a:prstGeom>
        </p:spPr>
      </p:pic>
      <p:pic>
        <p:nvPicPr>
          <p:cNvPr id="224" name="Рисунок 173">
            <a:extLst>
              <a:ext uri="{FF2B5EF4-FFF2-40B4-BE49-F238E27FC236}">
                <a16:creationId xmlns:a16="http://schemas.microsoft.com/office/drawing/2014/main" id="{2F579473-1DFE-749F-9328-0CD550DE3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56388"/>
            <a:ext cx="208591" cy="233620"/>
          </a:xfrm>
          <a:prstGeom prst="rect">
            <a:avLst/>
          </a:prstGeom>
        </p:spPr>
      </p:pic>
      <p:sp>
        <p:nvSpPr>
          <p:cNvPr id="225" name="TextBox 224">
            <a:extLst>
              <a:ext uri="{FF2B5EF4-FFF2-40B4-BE49-F238E27FC236}">
                <a16:creationId xmlns:a16="http://schemas.microsoft.com/office/drawing/2014/main" id="{897088C2-0CC9-CFF2-AACE-FF39DE16F2EA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ctr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Сценарий на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"/>
              </a:rPr>
              <a:t>SberHelp</a:t>
            </a:r>
          </a:p>
          <a:p>
            <a:pPr marL="171450" marR="0" lvl="0" indent="-171450" algn="l" defTabSz="914400" eaLnBrk="1" fontAlgn="auto" latinLnBrk="0" hangingPunct="1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"/>
            </a:endParaRPr>
          </a:p>
        </p:txBody>
      </p:sp>
      <p:sp>
        <p:nvSpPr>
          <p:cNvPr id="226" name="Oval 4">
            <a:extLst>
              <a:ext uri="{FF2B5EF4-FFF2-40B4-BE49-F238E27FC236}">
                <a16:creationId xmlns:a16="http://schemas.microsoft.com/office/drawing/2014/main" id="{4A0BA2A2-B912-CFDA-D341-D84FC486C121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rgbClr val="DDDDD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7" name="Oval 4">
            <a:extLst>
              <a:ext uri="{FF2B5EF4-FFF2-40B4-BE49-F238E27FC236}">
                <a16:creationId xmlns:a16="http://schemas.microsoft.com/office/drawing/2014/main" id="{3B336976-559B-66B1-CD52-30EE45D23625}"/>
              </a:ext>
            </a:extLst>
          </p:cNvPr>
          <p:cNvSpPr/>
          <p:nvPr/>
        </p:nvSpPr>
        <p:spPr bwMode="auto">
          <a:xfrm>
            <a:off x="3596657" y="1567773"/>
            <a:ext cx="450000" cy="4500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sp>
        <p:nvSpPr>
          <p:cNvPr id="228" name="Oval 4">
            <a:extLst>
              <a:ext uri="{FF2B5EF4-FFF2-40B4-BE49-F238E27FC236}">
                <a16:creationId xmlns:a16="http://schemas.microsoft.com/office/drawing/2014/main" id="{4006F168-6669-BC55-8295-C4A69D28186A}"/>
              </a:ext>
            </a:extLst>
          </p:cNvPr>
          <p:cNvSpPr/>
          <p:nvPr/>
        </p:nvSpPr>
        <p:spPr bwMode="auto">
          <a:xfrm>
            <a:off x="11256522" y="158554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821646A5-C37D-4F9B-B24B-00B7EB1BEAA7}"/>
              </a:ext>
            </a:extLst>
          </p:cNvPr>
          <p:cNvCxnSpPr>
            <a:stCxn id="165" idx="0"/>
            <a:endCxn id="168" idx="2"/>
          </p:cNvCxnSpPr>
          <p:nvPr/>
        </p:nvCxnSpPr>
        <p:spPr bwMode="auto">
          <a:xfrm>
            <a:off x="4081068" y="1636672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>
            <a:extLst>
              <a:ext uri="{FF2B5EF4-FFF2-40B4-BE49-F238E27FC236}">
                <a16:creationId xmlns:a16="http://schemas.microsoft.com/office/drawing/2014/main" id="{3CB2121D-FCEA-4273-8DAD-E8F0FF64ADCC}"/>
              </a:ext>
            </a:extLst>
          </p:cNvPr>
          <p:cNvCxnSpPr/>
          <p:nvPr/>
        </p:nvCxnSpPr>
        <p:spPr bwMode="auto">
          <a:xfrm>
            <a:off x="4087849" y="3079971"/>
            <a:ext cx="1335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1" name="Oval 4">
            <a:extLst>
              <a:ext uri="{FF2B5EF4-FFF2-40B4-BE49-F238E27FC236}">
                <a16:creationId xmlns:a16="http://schemas.microsoft.com/office/drawing/2014/main" id="{85161422-9269-CC70-2245-026E9D18992F}"/>
              </a:ext>
            </a:extLst>
          </p:cNvPr>
          <p:cNvSpPr/>
          <p:nvPr/>
        </p:nvSpPr>
        <p:spPr bwMode="auto">
          <a:xfrm>
            <a:off x="11260616" y="3812106"/>
            <a:ext cx="450000" cy="450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 Heavy"/>
              </a:rPr>
              <a:t>SH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 Heavy"/>
            </a:endParaRPr>
          </a:p>
        </p:txBody>
      </p:sp>
      <p:pic>
        <p:nvPicPr>
          <p:cNvPr id="232" name="Рисунок 231">
            <a:extLst>
              <a:ext uri="{FF2B5EF4-FFF2-40B4-BE49-F238E27FC236}">
                <a16:creationId xmlns:a16="http://schemas.microsoft.com/office/drawing/2014/main" id="{63EA50C9-5CFB-4C81-3F1F-883611493A6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0132075" y="5400018"/>
            <a:ext cx="992141" cy="269372"/>
          </a:xfrm>
          <a:prstGeom prst="roundRect">
            <a:avLst>
              <a:gd name="adj" fmla="val 50000"/>
            </a:avLst>
          </a:prstGeom>
        </p:spPr>
      </p:pic>
    </p:spTree>
    <p:extLst>
      <p:ext uri="{BB962C8B-B14F-4D97-AF65-F5344CB8AC3E}">
        <p14:creationId xmlns:p14="http://schemas.microsoft.com/office/powerpoint/2010/main" val="377629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3" name="Рисунок 4"/>
          <p:cNvPicPr>
            <a:picLocks noChangeAspect="1"/>
          </p:cNvPicPr>
          <p:nvPr/>
        </p:nvPicPr>
        <p:blipFill>
          <a:blip r:embed="rId2"/>
          <a:srcRect l="3673" t="-105" r="41249" b="4278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 w="19050">
            <a:noFill/>
          </a:ln>
        </p:spPr>
      </p:pic>
      <p:sp>
        <p:nvSpPr>
          <p:cNvPr id="66" name="Прямоугольник: скругленные углы 12"/>
          <p:cNvSpPr/>
          <p:nvPr/>
        </p:nvSpPr>
        <p:spPr bwMode="auto">
          <a:xfrm>
            <a:off x="334624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7" name="Прямоугольник: скругленные верхние углы 17"/>
          <p:cNvSpPr/>
          <p:nvPr/>
        </p:nvSpPr>
        <p:spPr bwMode="auto">
          <a:xfrm>
            <a:off x="334624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68" name="Заголовок 1"/>
          <p:cNvSpPr txBox="1"/>
          <p:nvPr/>
        </p:nvSpPr>
        <p:spPr bwMode="auto">
          <a:xfrm>
            <a:off x="516091" y="1561011"/>
            <a:ext cx="3496155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Комплексный анализ договоров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69" name="Прямоугольник: скругленные углы 8"/>
          <p:cNvSpPr/>
          <p:nvPr/>
        </p:nvSpPr>
        <p:spPr bwMode="auto">
          <a:xfrm>
            <a:off x="4218863" y="14383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0" name="Прямоугольник: скругленные верхние углы 59"/>
          <p:cNvSpPr/>
          <p:nvPr/>
        </p:nvSpPr>
        <p:spPr bwMode="auto">
          <a:xfrm>
            <a:off x="4214639" y="1422963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1" name="Заголовок 1"/>
          <p:cNvSpPr txBox="1"/>
          <p:nvPr/>
        </p:nvSpPr>
        <p:spPr bwMode="auto">
          <a:xfrm>
            <a:off x="4400330" y="1561011"/>
            <a:ext cx="3657491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Судебно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 – претензионная работа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72" name="Прямоугольник: скругленные углы 60"/>
          <p:cNvSpPr/>
          <p:nvPr/>
        </p:nvSpPr>
        <p:spPr bwMode="auto">
          <a:xfrm>
            <a:off x="4214639" y="3819513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77" name="Прямоугольник: скругленные верхние углы 61"/>
          <p:cNvSpPr/>
          <p:nvPr/>
        </p:nvSpPr>
        <p:spPr bwMode="auto">
          <a:xfrm>
            <a:off x="4221420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5" name="Заголовок 1"/>
          <p:cNvSpPr txBox="1"/>
          <p:nvPr/>
        </p:nvSpPr>
        <p:spPr bwMode="auto">
          <a:xfrm>
            <a:off x="4414195" y="3770960"/>
            <a:ext cx="337851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Мониторинг изменения НПА 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86" name="Заголовок 1"/>
          <p:cNvSpPr txBox="1"/>
          <p:nvPr/>
        </p:nvSpPr>
        <p:spPr bwMode="auto">
          <a:xfrm>
            <a:off x="4357581" y="4258833"/>
            <a:ext cx="3560752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кратких обзоров изменений законодательства с учетом специфики компании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Формирование целевых обзоров для руководителей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Составление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перечня действий для изменения ВНД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 err="1">
                <a:solidFill>
                  <a:srgbClr val="272828"/>
                </a:solidFill>
                <a:latin typeface="SB Sans Text"/>
                <a:cs typeface="SB Sans Text"/>
              </a:rPr>
              <a:t>Переформулирование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 новых требований понятным языком для бизнес- подразделений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Подготовка документов под новые требования закона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87" name="Прямоугольник: скругленные углы 85"/>
          <p:cNvSpPr/>
          <p:nvPr/>
        </p:nvSpPr>
        <p:spPr bwMode="auto">
          <a:xfrm>
            <a:off x="8110934" y="1439679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8" name="Прямоугольник: скругленные верхние углы 86"/>
          <p:cNvSpPr/>
          <p:nvPr/>
        </p:nvSpPr>
        <p:spPr bwMode="auto">
          <a:xfrm>
            <a:off x="8110932" y="144904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89" name="Заголовок 1"/>
          <p:cNvSpPr txBox="1"/>
          <p:nvPr/>
        </p:nvSpPr>
        <p:spPr bwMode="auto">
          <a:xfrm>
            <a:off x="8404600" y="1514978"/>
            <a:ext cx="3393233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Display Semibold"/>
              </a:rPr>
              <a:t>Управление судебными делами</a:t>
            </a:r>
            <a:endParaRPr kumimoji="0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1" name="Прямоугольник: скругленные углы 167"/>
          <p:cNvSpPr/>
          <p:nvPr/>
        </p:nvSpPr>
        <p:spPr bwMode="auto">
          <a:xfrm>
            <a:off x="374122" y="5981718"/>
            <a:ext cx="11508804" cy="646331"/>
          </a:xfrm>
          <a:prstGeom prst="roundRect">
            <a:avLst>
              <a:gd name="adj" fmla="val 22164"/>
            </a:avLst>
          </a:prstGeom>
          <a:solidFill>
            <a:schemeClr val="bg1">
              <a:lumMod val="95000"/>
            </a:schemeClr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pic>
        <p:nvPicPr>
          <p:cNvPr id="92" name="Рисунок 23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576573" y="6130283"/>
            <a:ext cx="305382" cy="432000"/>
          </a:xfrm>
          <a:prstGeom prst="rect">
            <a:avLst/>
          </a:prstGeom>
        </p:spPr>
      </p:pic>
      <p:sp>
        <p:nvSpPr>
          <p:cNvPr id="96" name="Заголовок 1"/>
          <p:cNvSpPr txBox="1"/>
          <p:nvPr/>
        </p:nvSpPr>
        <p:spPr bwMode="auto">
          <a:xfrm>
            <a:off x="1662757" y="6211047"/>
            <a:ext cx="926856" cy="183503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err="1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суммаризация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</p:txBody>
      </p:sp>
      <p:sp>
        <p:nvSpPr>
          <p:cNvPr id="97" name="Заголовок 1"/>
          <p:cNvSpPr txBox="1"/>
          <p:nvPr/>
        </p:nvSpPr>
        <p:spPr bwMode="auto">
          <a:xfrm>
            <a:off x="3202025" y="6182033"/>
            <a:ext cx="1210286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анализ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данных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98" name="Заголовок 1"/>
          <p:cNvSpPr txBox="1"/>
          <p:nvPr/>
        </p:nvSpPr>
        <p:spPr bwMode="auto">
          <a:xfrm>
            <a:off x="4634468" y="6171552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документов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в базе знаний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pic>
        <p:nvPicPr>
          <p:cNvPr id="99" name="Рисунок 16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332092" y="6103898"/>
            <a:ext cx="347368" cy="396000"/>
          </a:xfrm>
          <a:prstGeom prst="rect">
            <a:avLst/>
          </a:prstGeom>
        </p:spPr>
      </p:pic>
      <p:pic>
        <p:nvPicPr>
          <p:cNvPr id="100" name="Рисунок 16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2723820" y="6114019"/>
            <a:ext cx="360000" cy="360000"/>
          </a:xfrm>
          <a:prstGeom prst="rect">
            <a:avLst/>
          </a:prstGeom>
        </p:spPr>
      </p:pic>
      <p:pic>
        <p:nvPicPr>
          <p:cNvPr id="101" name="Рисунок 170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4171232" y="6134104"/>
            <a:ext cx="360000" cy="298868"/>
          </a:xfrm>
          <a:prstGeom prst="rect">
            <a:avLst/>
          </a:prstGeom>
        </p:spPr>
      </p:pic>
      <p:pic>
        <p:nvPicPr>
          <p:cNvPr id="112" name="Рисунок 172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/>
        </p:blipFill>
        <p:spPr bwMode="auto">
          <a:xfrm>
            <a:off x="5998969" y="6111611"/>
            <a:ext cx="364816" cy="364816"/>
          </a:xfrm>
          <a:prstGeom prst="rect">
            <a:avLst/>
          </a:prstGeom>
        </p:spPr>
      </p:pic>
      <p:pic>
        <p:nvPicPr>
          <p:cNvPr id="114" name="Рисунок 173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9112651" y="6081939"/>
            <a:ext cx="360000" cy="403197"/>
          </a:xfrm>
          <a:prstGeom prst="rect">
            <a:avLst/>
          </a:prstGeom>
        </p:spPr>
      </p:pic>
      <p:sp>
        <p:nvSpPr>
          <p:cNvPr id="119" name="Заголовок 1"/>
          <p:cNvSpPr txBox="1"/>
          <p:nvPr/>
        </p:nvSpPr>
        <p:spPr bwMode="auto">
          <a:xfrm>
            <a:off x="6458335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генерация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/>
            </a:r>
            <a:b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текста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2" name="Заголовок 1"/>
          <p:cNvSpPr txBox="1"/>
          <p:nvPr/>
        </p:nvSpPr>
        <p:spPr bwMode="auto">
          <a:xfrm>
            <a:off x="7993151" y="6182033"/>
            <a:ext cx="1305763" cy="22397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поиск </a:t>
            </a:r>
            <a:b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</a:b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 документу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3" name="Заголовок 1"/>
          <p:cNvSpPr txBox="1"/>
          <p:nvPr/>
        </p:nvSpPr>
        <p:spPr bwMode="auto">
          <a:xfrm>
            <a:off x="9606858" y="6171552"/>
            <a:ext cx="1305763" cy="29706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формирование </a:t>
            </a: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B Sans Text"/>
                <a:cs typeface="SB Sans Text"/>
              </a:rPr>
              <a:t>правовой позиции</a:t>
            </a:r>
            <a:endParaRPr kumimoji="0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SB Sans Display Semibold"/>
            </a:endParaRPr>
          </a:p>
        </p:txBody>
      </p:sp>
      <p:sp>
        <p:nvSpPr>
          <p:cNvPr id="124" name="Google Shape;104;p31">
            <a:extLst>
              <a:ext uri="{FF2B5EF4-FFF2-40B4-BE49-F238E27FC236}">
                <a16:creationId xmlns:a16="http://schemas.microsoft.com/office/drawing/2014/main" id="{AB83A0C8-BF4C-450A-901E-D8295B59D45D}"/>
              </a:ext>
            </a:extLst>
          </p:cNvPr>
          <p:cNvSpPr txBox="1">
            <a:spLocks/>
          </p:cNvSpPr>
          <p:nvPr/>
        </p:nvSpPr>
        <p:spPr bwMode="auto">
          <a:xfrm>
            <a:off x="432289" y="289628"/>
            <a:ext cx="8900368" cy="465811"/>
          </a:xfrm>
          <a:prstGeom prst="rect">
            <a:avLst/>
          </a:prstGeom>
        </p:spPr>
        <p:txBody>
          <a:bodyPr spcFirstLastPara="1" vert="horz" wrap="square" lIns="36000" tIns="36000" rIns="121898" bIns="121898" rtlCol="0" anchor="t" anchorCtr="0">
            <a:no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Ключевые направления </a:t>
            </a:r>
            <a:r>
              <a:rPr lang="en-US" sz="2800" b="1" dirty="0" err="1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GenAI</a:t>
            </a:r>
            <a:endParaRPr lang="ru-RU" sz="28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  <a:p>
            <a:pPr algn="l">
              <a:lnSpc>
                <a:spcPct val="100000"/>
              </a:lnSpc>
              <a:buSzPts val="1100"/>
              <a:defRPr/>
            </a:pPr>
            <a:r>
              <a:rPr lang="ru-RU" sz="2800" b="1" dirty="0" smtClean="0">
                <a:solidFill>
                  <a:srgbClr val="FFFFFF"/>
                </a:solidFill>
                <a:latin typeface="SB Sans Text" panose="020B0503040504020204" pitchFamily="34" charset="-52"/>
                <a:ea typeface="Roboto"/>
                <a:cs typeface="SB Sans Text" panose="020B0503040504020204" pitchFamily="34" charset="-52"/>
              </a:rPr>
              <a:t>в юриспруденции </a:t>
            </a:r>
            <a:endParaRPr lang="ru-RU" sz="1200" b="1" dirty="0">
              <a:solidFill>
                <a:srgbClr val="FFFFFF"/>
              </a:solidFill>
              <a:latin typeface="SB Sans Text" panose="020B0503040504020204" pitchFamily="34" charset="-52"/>
              <a:ea typeface="Roboto"/>
              <a:cs typeface="SB Sans Text" panose="020B0503040504020204" pitchFamily="34" charset="-52"/>
            </a:endParaRPr>
          </a:p>
        </p:txBody>
      </p:sp>
      <p:grpSp>
        <p:nvGrpSpPr>
          <p:cNvPr id="126" name="Группа 40">
            <a:extLst>
              <a:ext uri="{FF2B5EF4-FFF2-40B4-BE49-F238E27FC236}">
                <a16:creationId xmlns:a16="http://schemas.microsoft.com/office/drawing/2014/main" id="{1FCAEC70-4B18-4358-9526-F12BC4F2C67A}"/>
              </a:ext>
            </a:extLst>
          </p:cNvPr>
          <p:cNvGrpSpPr/>
          <p:nvPr/>
        </p:nvGrpSpPr>
        <p:grpSpPr bwMode="auto">
          <a:xfrm>
            <a:off x="9332657" y="269752"/>
            <a:ext cx="2472401" cy="342757"/>
            <a:chOff x="346872" y="696897"/>
            <a:chExt cx="5640382" cy="781947"/>
          </a:xfrm>
        </p:grpSpPr>
        <p:pic>
          <p:nvPicPr>
            <p:cNvPr id="127" name="Рисунок 41">
              <a:extLst>
                <a:ext uri="{FF2B5EF4-FFF2-40B4-BE49-F238E27FC236}">
                  <a16:creationId xmlns:a16="http://schemas.microsoft.com/office/drawing/2014/main" id="{4581E655-DC1F-4D5B-AA04-C6AAD151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28" name="Рисунок 3">
              <a:extLst>
                <a:ext uri="{FF2B5EF4-FFF2-40B4-BE49-F238E27FC236}">
                  <a16:creationId xmlns:a16="http://schemas.microsoft.com/office/drawing/2014/main" id="{C96A1BC0-0843-4B47-86AB-B95BF2182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129" name="Прямоугольник: скругленные углы 12">
            <a:extLst>
              <a:ext uri="{FF2B5EF4-FFF2-40B4-BE49-F238E27FC236}">
                <a16:creationId xmlns:a16="http://schemas.microsoft.com/office/drawing/2014/main" id="{4B076723-3563-43EC-ABFE-7DBEFDB554D5}"/>
              </a:ext>
            </a:extLst>
          </p:cNvPr>
          <p:cNvSpPr/>
          <p:nvPr/>
        </p:nvSpPr>
        <p:spPr bwMode="auto">
          <a:xfrm>
            <a:off x="334624" y="3722003"/>
            <a:ext cx="3746444" cy="203976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0" name="Прямоугольник: скругленные верхние углы 17">
            <a:extLst>
              <a:ext uri="{FF2B5EF4-FFF2-40B4-BE49-F238E27FC236}">
                <a16:creationId xmlns:a16="http://schemas.microsoft.com/office/drawing/2014/main" id="{430850F4-F647-41FF-B29D-37C32C25316F}"/>
              </a:ext>
            </a:extLst>
          </p:cNvPr>
          <p:cNvSpPr/>
          <p:nvPr/>
        </p:nvSpPr>
        <p:spPr bwMode="auto">
          <a:xfrm>
            <a:off x="334624" y="3706665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1" name="Заголовок 1">
            <a:extLst>
              <a:ext uri="{FF2B5EF4-FFF2-40B4-BE49-F238E27FC236}">
                <a16:creationId xmlns:a16="http://schemas.microsoft.com/office/drawing/2014/main" id="{B3673935-2E41-4F17-91A6-5A0BCA926536}"/>
              </a:ext>
            </a:extLst>
          </p:cNvPr>
          <p:cNvSpPr txBox="1"/>
          <p:nvPr/>
        </p:nvSpPr>
        <p:spPr bwMode="auto">
          <a:xfrm>
            <a:off x="753708" y="3775109"/>
            <a:ext cx="3083707" cy="28199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rgbClr val="272828"/>
                </a:solidFill>
              </a:rPr>
              <a:t>Подготовка юр документов </a:t>
            </a:r>
            <a:endParaRPr kumimoji="0" lang="ru-RU" sz="5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2" name="Заголовок 1">
            <a:extLst>
              <a:ext uri="{FF2B5EF4-FFF2-40B4-BE49-F238E27FC236}">
                <a16:creationId xmlns:a16="http://schemas.microsoft.com/office/drawing/2014/main" id="{820EF6E2-C7C7-4112-A3EA-2A12DED88EE3}"/>
              </a:ext>
            </a:extLst>
          </p:cNvPr>
          <p:cNvSpPr txBox="1"/>
          <p:nvPr/>
        </p:nvSpPr>
        <p:spPr bwMode="auto">
          <a:xfrm>
            <a:off x="450915" y="4226552"/>
            <a:ext cx="3694560" cy="106989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документов (договоры, дополнительные соглашения и другие корпоративные документы);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писем </a:t>
            </a:r>
            <a:r>
              <a:rPr lang="ru-RU" sz="900" dirty="0" err="1">
                <a:solidFill>
                  <a:srgbClr val="272828"/>
                </a:solidFill>
                <a:latin typeface="SB Sans Text"/>
              </a:rPr>
              <a:t>контрагенам</a:t>
            </a:r>
            <a:r>
              <a:rPr lang="ru-RU" sz="900" dirty="0">
                <a:solidFill>
                  <a:srgbClr val="272828"/>
                </a:solidFill>
                <a:latin typeface="SB Sans Text"/>
              </a:rPr>
              <a:t>, государственным органам, сотрудникам (ответы, запросы информации)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Редактура, упрощение формулировок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Генерация вариантов формулировок для сложных и спорных вопросов</a:t>
            </a:r>
            <a:endParaRPr kumimoji="0" sz="44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3" name="Прямоугольник: скругленные углы 60">
            <a:extLst>
              <a:ext uri="{FF2B5EF4-FFF2-40B4-BE49-F238E27FC236}">
                <a16:creationId xmlns:a16="http://schemas.microsoft.com/office/drawing/2014/main" id="{AF26120C-BFC6-400F-BF3E-0301CB39D44C}"/>
              </a:ext>
            </a:extLst>
          </p:cNvPr>
          <p:cNvSpPr/>
          <p:nvPr/>
        </p:nvSpPr>
        <p:spPr bwMode="auto">
          <a:xfrm>
            <a:off x="8094654" y="3839401"/>
            <a:ext cx="3746444" cy="1942251"/>
          </a:xfrm>
          <a:prstGeom prst="roundRect">
            <a:avLst>
              <a:gd name="adj" fmla="val 103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4" name="Прямоугольник: скругленные верхние углы 61">
            <a:extLst>
              <a:ext uri="{FF2B5EF4-FFF2-40B4-BE49-F238E27FC236}">
                <a16:creationId xmlns:a16="http://schemas.microsoft.com/office/drawing/2014/main" id="{8BC77324-70E2-4742-8AB0-C4B373896208}"/>
              </a:ext>
            </a:extLst>
          </p:cNvPr>
          <p:cNvSpPr/>
          <p:nvPr/>
        </p:nvSpPr>
        <p:spPr bwMode="auto">
          <a:xfrm>
            <a:off x="8094654" y="3729827"/>
            <a:ext cx="3746444" cy="42045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F9B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/>
            </a:endParaRPr>
          </a:p>
        </p:txBody>
      </p:sp>
      <p:sp>
        <p:nvSpPr>
          <p:cNvPr id="135" name="Заголовок 1">
            <a:extLst>
              <a:ext uri="{FF2B5EF4-FFF2-40B4-BE49-F238E27FC236}">
                <a16:creationId xmlns:a16="http://schemas.microsoft.com/office/drawing/2014/main" id="{48BBDB46-AD3D-4D5E-9570-BD94E9FDB88E}"/>
              </a:ext>
            </a:extLst>
          </p:cNvPr>
          <p:cNvSpPr txBox="1"/>
          <p:nvPr/>
        </p:nvSpPr>
        <p:spPr bwMode="auto">
          <a:xfrm>
            <a:off x="8279479" y="3771323"/>
            <a:ext cx="3435545" cy="421709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>
                <a:solidFill>
                  <a:srgbClr val="272828"/>
                </a:solidFill>
              </a:rPr>
              <a:t>Взаимодействие с внутренними заказчиками  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Display Semibold"/>
            </a:endParaRPr>
          </a:p>
        </p:txBody>
      </p:sp>
      <p:sp>
        <p:nvSpPr>
          <p:cNvPr id="136" name="Заголовок 1">
            <a:extLst>
              <a:ext uri="{FF2B5EF4-FFF2-40B4-BE49-F238E27FC236}">
                <a16:creationId xmlns:a16="http://schemas.microsoft.com/office/drawing/2014/main" id="{C3B35D8A-7B95-426E-BD41-E13732B1B3AD}"/>
              </a:ext>
            </a:extLst>
          </p:cNvPr>
          <p:cNvSpPr txBox="1"/>
          <p:nvPr/>
        </p:nvSpPr>
        <p:spPr bwMode="auto">
          <a:xfrm>
            <a:off x="506615" y="2029101"/>
            <a:ext cx="3566621" cy="848300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Анализ входящих договоров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Сравнение версий договоров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предложений по правкам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сопроводительных писем к документам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сводок по портфелю договоров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правовых заключений и пояснительных записок</a:t>
            </a:r>
          </a:p>
        </p:txBody>
      </p:sp>
      <p:pic>
        <p:nvPicPr>
          <p:cNvPr id="137" name="Рисунок 136">
            <a:extLst>
              <a:ext uri="{FF2B5EF4-FFF2-40B4-BE49-F238E27FC236}">
                <a16:creationId xmlns:a16="http://schemas.microsoft.com/office/drawing/2014/main" id="{A221A494-D472-4D56-8C00-782E0DA32E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 bwMode="auto">
          <a:xfrm>
            <a:off x="1711775" y="3050868"/>
            <a:ext cx="992141" cy="287198"/>
          </a:xfrm>
          <a:prstGeom prst="roundRect">
            <a:avLst>
              <a:gd name="adj" fmla="val 50000"/>
            </a:avLst>
          </a:prstGeom>
        </p:spPr>
      </p:pic>
      <p:sp>
        <p:nvSpPr>
          <p:cNvPr id="138" name="Заголовок 1">
            <a:extLst>
              <a:ext uri="{FF2B5EF4-FFF2-40B4-BE49-F238E27FC236}">
                <a16:creationId xmlns:a16="http://schemas.microsoft.com/office/drawing/2014/main" id="{46D67EA8-5D27-4785-8F40-F18E710C0655}"/>
              </a:ext>
            </a:extLst>
          </p:cNvPr>
          <p:cNvSpPr txBox="1"/>
          <p:nvPr/>
        </p:nvSpPr>
        <p:spPr bwMode="auto">
          <a:xfrm>
            <a:off x="4288576" y="2029101"/>
            <a:ext cx="3629757" cy="7375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претензий, ответов на претензии и жалобы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черновиков исковых заявлений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Формирование кратких вариантов правовой позиции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уроки, рекомендации</a:t>
            </a:r>
          </a:p>
        </p:txBody>
      </p:sp>
      <p:sp>
        <p:nvSpPr>
          <p:cNvPr id="139" name="Заголовок 1">
            <a:extLst>
              <a:ext uri="{FF2B5EF4-FFF2-40B4-BE49-F238E27FC236}">
                <a16:creationId xmlns:a16="http://schemas.microsoft.com/office/drawing/2014/main" id="{FE7430B5-4188-4E88-93B8-F7019849AE0E}"/>
              </a:ext>
            </a:extLst>
          </p:cNvPr>
          <p:cNvSpPr txBox="1"/>
          <p:nvPr/>
        </p:nvSpPr>
        <p:spPr bwMode="auto">
          <a:xfrm>
            <a:off x="8190714" y="2029101"/>
            <a:ext cx="3524310" cy="6267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кратких описаний по судебным актам </a:t>
            </a: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Регулярный мониторинг по делу за период </a:t>
            </a:r>
          </a:p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Составление перечня задач по делу для команды </a:t>
            </a:r>
          </a:p>
          <a:p>
            <a:pPr marL="17145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</a:rPr>
              <a:t>Подготовка отчетов по завершенным делам: выводы, рекомендации</a:t>
            </a:r>
          </a:p>
        </p:txBody>
      </p:sp>
      <p:sp>
        <p:nvSpPr>
          <p:cNvPr id="140" name="Заголовок 1">
            <a:extLst>
              <a:ext uri="{FF2B5EF4-FFF2-40B4-BE49-F238E27FC236}">
                <a16:creationId xmlns:a16="http://schemas.microsoft.com/office/drawing/2014/main" id="{F7A990FC-EEFE-4AE6-A51F-8C724F413172}"/>
              </a:ext>
            </a:extLst>
          </p:cNvPr>
          <p:cNvSpPr txBox="1"/>
          <p:nvPr/>
        </p:nvSpPr>
        <p:spPr bwMode="auto">
          <a:xfrm>
            <a:off x="8237081" y="4300606"/>
            <a:ext cx="3560752" cy="515901"/>
          </a:xfrm>
          <a:prstGeom prst="rect">
            <a:avLst/>
          </a:prstGeom>
        </p:spPr>
        <p:txBody>
          <a:bodyPr vert="horz" wrap="square" lIns="36000" tIns="36000" rIns="36000" bIns="36000" rtlCol="0" anchor="t" anchorCtr="0">
            <a:spAutoFit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SB Sans Display Semibold"/>
                <a:ea typeface="+mj-ea"/>
                <a:cs typeface="SB Sans Display Semibold"/>
              </a:defRPr>
            </a:lvl1pPr>
          </a:lstStyle>
          <a:p>
            <a:pPr marL="171450" lvl="0" indent="-171450" algn="l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272828"/>
                </a:solidFill>
                <a:effectLst/>
                <a:uLnTx/>
                <a:uFillTx/>
                <a:latin typeface="SB Sans Text"/>
                <a:cs typeface="SB Sans Text"/>
              </a:rPr>
              <a:t>Подготовка первичных ответов на типовые вопросы сотрудников по внутренней базе знаний и </a:t>
            </a: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правил (чек-листы, формы брифов) </a:t>
            </a:r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rgbClr val="272828"/>
              </a:solidFill>
              <a:effectLst/>
              <a:uLnTx/>
              <a:uFillTx/>
              <a:latin typeface="SB Sans Text"/>
              <a:cs typeface="SB Sans Text"/>
            </a:endParaRPr>
          </a:p>
          <a:p>
            <a:pPr marL="171450" marR="0" lvl="0" indent="-171450" algn="l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900" dirty="0">
                <a:solidFill>
                  <a:srgbClr val="272828"/>
                </a:solidFill>
                <a:latin typeface="SB Sans Text"/>
                <a:cs typeface="SB Sans Text"/>
              </a:rPr>
              <a:t>Создание кратких памяток и инструкций </a:t>
            </a:r>
          </a:p>
        </p:txBody>
      </p:sp>
      <p:pic>
        <p:nvPicPr>
          <p:cNvPr id="141" name="Рисунок 170">
            <a:extLst>
              <a:ext uri="{FF2B5EF4-FFF2-40B4-BE49-F238E27FC236}">
                <a16:creationId xmlns:a16="http://schemas.microsoft.com/office/drawing/2014/main" id="{5B22F7AC-E57B-4366-85E9-827AD401183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11481522" y="3072770"/>
            <a:ext cx="208591" cy="173170"/>
          </a:xfrm>
          <a:prstGeom prst="rect">
            <a:avLst/>
          </a:prstGeom>
        </p:spPr>
      </p:pic>
      <p:pic>
        <p:nvPicPr>
          <p:cNvPr id="142" name="Рисунок 170">
            <a:extLst>
              <a:ext uri="{FF2B5EF4-FFF2-40B4-BE49-F238E27FC236}">
                <a16:creationId xmlns:a16="http://schemas.microsoft.com/office/drawing/2014/main" id="{F01B708E-849F-41FA-B940-B326867F91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602015" y="3069563"/>
            <a:ext cx="208591" cy="173170"/>
          </a:xfrm>
          <a:prstGeom prst="rect">
            <a:avLst/>
          </a:prstGeom>
        </p:spPr>
      </p:pic>
      <p:pic>
        <p:nvPicPr>
          <p:cNvPr id="143" name="Рисунок 170">
            <a:extLst>
              <a:ext uri="{FF2B5EF4-FFF2-40B4-BE49-F238E27FC236}">
                <a16:creationId xmlns:a16="http://schemas.microsoft.com/office/drawing/2014/main" id="{1F73C194-2247-4E8E-8395-1985F3C4A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/>
        </p:blipFill>
        <p:spPr bwMode="auto">
          <a:xfrm>
            <a:off x="7574974" y="5450770"/>
            <a:ext cx="208591" cy="173170"/>
          </a:xfrm>
          <a:prstGeom prst="rect">
            <a:avLst/>
          </a:prstGeom>
        </p:spPr>
      </p:pic>
      <p:pic>
        <p:nvPicPr>
          <p:cNvPr id="144" name="Рисунок 169">
            <a:extLst>
              <a:ext uri="{FF2B5EF4-FFF2-40B4-BE49-F238E27FC236}">
                <a16:creationId xmlns:a16="http://schemas.microsoft.com/office/drawing/2014/main" id="{EBBC769E-E768-4208-B9CA-7EA4CAD31D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3072770"/>
            <a:ext cx="208591" cy="208591"/>
          </a:xfrm>
          <a:prstGeom prst="rect">
            <a:avLst/>
          </a:prstGeom>
        </p:spPr>
      </p:pic>
      <p:pic>
        <p:nvPicPr>
          <p:cNvPr id="145" name="Рисунок 169">
            <a:extLst>
              <a:ext uri="{FF2B5EF4-FFF2-40B4-BE49-F238E27FC236}">
                <a16:creationId xmlns:a16="http://schemas.microsoft.com/office/drawing/2014/main" id="{103A092D-E399-4085-BA41-46DF3D00D5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36170" y="3051852"/>
            <a:ext cx="208591" cy="208591"/>
          </a:xfrm>
          <a:prstGeom prst="rect">
            <a:avLst/>
          </a:prstGeom>
        </p:spPr>
      </p:pic>
      <p:pic>
        <p:nvPicPr>
          <p:cNvPr id="146" name="Рисунок 169">
            <a:extLst>
              <a:ext uri="{FF2B5EF4-FFF2-40B4-BE49-F238E27FC236}">
                <a16:creationId xmlns:a16="http://schemas.microsoft.com/office/drawing/2014/main" id="{627424C5-6395-4172-BE30-DCF6C71F85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11200117" y="3067965"/>
            <a:ext cx="208591" cy="208591"/>
          </a:xfrm>
          <a:prstGeom prst="rect">
            <a:avLst/>
          </a:prstGeom>
        </p:spPr>
      </p:pic>
      <p:pic>
        <p:nvPicPr>
          <p:cNvPr id="147" name="Рисунок 169">
            <a:extLst>
              <a:ext uri="{FF2B5EF4-FFF2-40B4-BE49-F238E27FC236}">
                <a16:creationId xmlns:a16="http://schemas.microsoft.com/office/drawing/2014/main" id="{B7FED1FD-130C-46EE-A221-8CB7345DC7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3702872" y="5346474"/>
            <a:ext cx="208591" cy="208591"/>
          </a:xfrm>
          <a:prstGeom prst="rect">
            <a:avLst/>
          </a:prstGeom>
        </p:spPr>
      </p:pic>
      <p:pic>
        <p:nvPicPr>
          <p:cNvPr id="148" name="Рисунок 169">
            <a:extLst>
              <a:ext uri="{FF2B5EF4-FFF2-40B4-BE49-F238E27FC236}">
                <a16:creationId xmlns:a16="http://schemas.microsoft.com/office/drawing/2014/main" id="{55B275EA-0871-4B15-9BBD-BA8DE7A274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/>
        </p:blipFill>
        <p:spPr bwMode="auto">
          <a:xfrm>
            <a:off x="7324342" y="5433059"/>
            <a:ext cx="208591" cy="208591"/>
          </a:xfrm>
          <a:prstGeom prst="rect">
            <a:avLst/>
          </a:prstGeom>
        </p:spPr>
      </p:pic>
      <p:pic>
        <p:nvPicPr>
          <p:cNvPr id="149" name="Рисунок 23">
            <a:extLst>
              <a:ext uri="{FF2B5EF4-FFF2-40B4-BE49-F238E27FC236}">
                <a16:creationId xmlns:a16="http://schemas.microsoft.com/office/drawing/2014/main" id="{8B687315-59AA-4AA6-86F1-93DF71722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76605" y="3076491"/>
            <a:ext cx="176944" cy="250309"/>
          </a:xfrm>
          <a:prstGeom prst="rect">
            <a:avLst/>
          </a:prstGeom>
        </p:spPr>
      </p:pic>
      <p:pic>
        <p:nvPicPr>
          <p:cNvPr id="150" name="Рисунок 23">
            <a:extLst>
              <a:ext uri="{FF2B5EF4-FFF2-40B4-BE49-F238E27FC236}">
                <a16:creationId xmlns:a16="http://schemas.microsoft.com/office/drawing/2014/main" id="{0B77550D-74B6-4CE1-A1F5-5C8E40671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7119209" y="3033976"/>
            <a:ext cx="176944" cy="250309"/>
          </a:xfrm>
          <a:prstGeom prst="rect">
            <a:avLst/>
          </a:prstGeom>
        </p:spPr>
      </p:pic>
      <p:pic>
        <p:nvPicPr>
          <p:cNvPr id="151" name="Рисунок 23">
            <a:extLst>
              <a:ext uri="{FF2B5EF4-FFF2-40B4-BE49-F238E27FC236}">
                <a16:creationId xmlns:a16="http://schemas.microsoft.com/office/drawing/2014/main" id="{F68415F7-1B25-44EF-86AA-4506EE3B38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/>
        </p:blipFill>
        <p:spPr bwMode="auto">
          <a:xfrm>
            <a:off x="3480950" y="5325614"/>
            <a:ext cx="176944" cy="250309"/>
          </a:xfrm>
          <a:prstGeom prst="rect">
            <a:avLst/>
          </a:prstGeom>
        </p:spPr>
      </p:pic>
      <p:pic>
        <p:nvPicPr>
          <p:cNvPr id="152" name="Рисунок 168">
            <a:extLst>
              <a:ext uri="{FF2B5EF4-FFF2-40B4-BE49-F238E27FC236}">
                <a16:creationId xmlns:a16="http://schemas.microsoft.com/office/drawing/2014/main" id="{D2241625-3AF0-4A24-A8DA-07BFED00C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3221268" y="3083720"/>
            <a:ext cx="201272" cy="229450"/>
          </a:xfrm>
          <a:prstGeom prst="rect">
            <a:avLst/>
          </a:prstGeom>
        </p:spPr>
      </p:pic>
      <p:pic>
        <p:nvPicPr>
          <p:cNvPr id="153" name="Рисунок 168">
            <a:extLst>
              <a:ext uri="{FF2B5EF4-FFF2-40B4-BE49-F238E27FC236}">
                <a16:creationId xmlns:a16="http://schemas.microsoft.com/office/drawing/2014/main" id="{BAEF686C-12A0-4BC8-85FA-566EAE2374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7072721" y="5440156"/>
            <a:ext cx="201272" cy="229450"/>
          </a:xfrm>
          <a:prstGeom prst="rect">
            <a:avLst/>
          </a:prstGeom>
        </p:spPr>
      </p:pic>
      <p:pic>
        <p:nvPicPr>
          <p:cNvPr id="154" name="Рисунок 168">
            <a:extLst>
              <a:ext uri="{FF2B5EF4-FFF2-40B4-BE49-F238E27FC236}">
                <a16:creationId xmlns:a16="http://schemas.microsoft.com/office/drawing/2014/main" id="{431F98BA-58E6-40C3-9348-DA4E7ABB25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0953854" y="3076491"/>
            <a:ext cx="201272" cy="229450"/>
          </a:xfrm>
          <a:prstGeom prst="rect">
            <a:avLst/>
          </a:prstGeom>
        </p:spPr>
      </p:pic>
      <p:pic>
        <p:nvPicPr>
          <p:cNvPr id="155" name="Рисунок 168">
            <a:extLst>
              <a:ext uri="{FF2B5EF4-FFF2-40B4-BE49-F238E27FC236}">
                <a16:creationId xmlns:a16="http://schemas.microsoft.com/office/drawing/2014/main" id="{06551E6F-4BE4-4A61-B128-A7C3B44C6E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11488841" y="5402089"/>
            <a:ext cx="201272" cy="229450"/>
          </a:xfrm>
          <a:prstGeom prst="rect">
            <a:avLst/>
          </a:prstGeom>
        </p:spPr>
      </p:pic>
      <p:pic>
        <p:nvPicPr>
          <p:cNvPr id="156" name="Рисунок 168">
            <a:extLst>
              <a:ext uri="{FF2B5EF4-FFF2-40B4-BE49-F238E27FC236}">
                <a16:creationId xmlns:a16="http://schemas.microsoft.com/office/drawing/2014/main" id="{AFBBD114-B7F0-4DC7-88A4-AA09EB9D12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/>
        </p:blipFill>
        <p:spPr bwMode="auto">
          <a:xfrm>
            <a:off x="6877920" y="3043137"/>
            <a:ext cx="201272" cy="229450"/>
          </a:xfrm>
          <a:prstGeom prst="rect">
            <a:avLst/>
          </a:prstGeom>
        </p:spPr>
      </p:pic>
      <p:pic>
        <p:nvPicPr>
          <p:cNvPr id="157" name="Рисунок 173">
            <a:extLst>
              <a:ext uri="{FF2B5EF4-FFF2-40B4-BE49-F238E27FC236}">
                <a16:creationId xmlns:a16="http://schemas.microsoft.com/office/drawing/2014/main" id="{01DEED2D-5CE6-4502-B905-59ADD7F266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6612075" y="3024554"/>
            <a:ext cx="208591" cy="233620"/>
          </a:xfrm>
          <a:prstGeom prst="rect">
            <a:avLst/>
          </a:prstGeom>
        </p:spPr>
      </p:pic>
      <p:pic>
        <p:nvPicPr>
          <p:cNvPr id="158" name="Рисунок 173">
            <a:extLst>
              <a:ext uri="{FF2B5EF4-FFF2-40B4-BE49-F238E27FC236}">
                <a16:creationId xmlns:a16="http://schemas.microsoft.com/office/drawing/2014/main" id="{72B570EE-3CFF-4F81-BC66-77BBA718AA8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11250974" y="5394208"/>
            <a:ext cx="208591" cy="23362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706D7EE1-8A34-EBED-658F-9F38FD2E4113}"/>
              </a:ext>
            </a:extLst>
          </p:cNvPr>
          <p:cNvSpPr txBox="1"/>
          <p:nvPr/>
        </p:nvSpPr>
        <p:spPr bwMode="auto">
          <a:xfrm>
            <a:off x="10213913" y="926589"/>
            <a:ext cx="1681153" cy="324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900"/>
              </a:lnSpc>
              <a:buFontTx/>
              <a:buChar char="-"/>
            </a:pPr>
            <a:r>
              <a:rPr lang="ru-RU" sz="900" dirty="0">
                <a:solidFill>
                  <a:schemeClr val="bg1"/>
                </a:solidFill>
                <a:latin typeface="SB Sans Text"/>
              </a:rPr>
              <a:t>Сценарий на </a:t>
            </a:r>
            <a:r>
              <a:rPr lang="en-US" sz="900" dirty="0">
                <a:solidFill>
                  <a:schemeClr val="bg1"/>
                </a:solidFill>
                <a:latin typeface="SB Sans Text"/>
              </a:rPr>
              <a:t>SberHelp</a:t>
            </a:r>
          </a:p>
          <a:p>
            <a:pPr marL="171450" indent="-171450">
              <a:lnSpc>
                <a:spcPts val="900"/>
              </a:lnSpc>
              <a:buFontTx/>
              <a:buChar char="-"/>
            </a:pPr>
            <a:endParaRPr lang="ru-RU" sz="900" dirty="0">
              <a:solidFill>
                <a:schemeClr val="bg1"/>
              </a:solidFill>
              <a:latin typeface="SB Sans Text"/>
            </a:endParaRPr>
          </a:p>
        </p:txBody>
      </p:sp>
      <p:sp>
        <p:nvSpPr>
          <p:cNvPr id="160" name="Oval 4">
            <a:extLst>
              <a:ext uri="{FF2B5EF4-FFF2-40B4-BE49-F238E27FC236}">
                <a16:creationId xmlns:a16="http://schemas.microsoft.com/office/drawing/2014/main" id="{7844A8FC-5858-B0FE-2116-06343C97CDF5}"/>
              </a:ext>
            </a:extLst>
          </p:cNvPr>
          <p:cNvSpPr/>
          <p:nvPr/>
        </p:nvSpPr>
        <p:spPr bwMode="auto">
          <a:xfrm>
            <a:off x="9813524" y="814042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sp>
        <p:nvSpPr>
          <p:cNvPr id="161" name="Oval 4">
            <a:extLst>
              <a:ext uri="{FF2B5EF4-FFF2-40B4-BE49-F238E27FC236}">
                <a16:creationId xmlns:a16="http://schemas.microsoft.com/office/drawing/2014/main" id="{AA7EDA6F-F406-7673-B293-1D29D90AA293}"/>
              </a:ext>
            </a:extLst>
          </p:cNvPr>
          <p:cNvSpPr/>
          <p:nvPr/>
        </p:nvSpPr>
        <p:spPr bwMode="auto">
          <a:xfrm>
            <a:off x="3432025" y="1908743"/>
            <a:ext cx="450000" cy="45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Bef>
                <a:spcPts val="800"/>
              </a:spcBef>
            </a:pPr>
            <a:r>
              <a:rPr lang="en-US" sz="1100" b="1" dirty="0">
                <a:solidFill>
                  <a:schemeClr val="tx1"/>
                </a:solidFill>
                <a:latin typeface="SB Sans Text Heavy"/>
              </a:rPr>
              <a:t>SH</a:t>
            </a:r>
            <a:endParaRPr sz="1100" b="1" dirty="0">
              <a:solidFill>
                <a:schemeClr val="tx1"/>
              </a:solidFill>
              <a:latin typeface="SB Sans Text Heavy"/>
            </a:endParaRPr>
          </a:p>
        </p:txBody>
      </p:sp>
      <p:pic>
        <p:nvPicPr>
          <p:cNvPr id="162" name="Рисунок 173">
            <a:extLst>
              <a:ext uri="{FF2B5EF4-FFF2-40B4-BE49-F238E27FC236}">
                <a16:creationId xmlns:a16="http://schemas.microsoft.com/office/drawing/2014/main" id="{4AC3F181-D4E7-05D5-5CB6-2FFA901A0B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/>
        </p:blipFill>
        <p:spPr bwMode="auto">
          <a:xfrm>
            <a:off x="2967701" y="3043137"/>
            <a:ext cx="208591" cy="2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5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670A1260-E37C-DFF8-F5EB-8EBEB49484A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10">
            <a:extLst>
              <a:ext uri="{FF2B5EF4-FFF2-40B4-BE49-F238E27FC236}">
                <a16:creationId xmlns:a16="http://schemas.microsoft.com/office/drawing/2014/main" id="{023CFA01-DFBC-0836-F0C3-B8EA43F45C45}"/>
              </a:ext>
            </a:extLst>
          </p:cNvPr>
          <p:cNvSpPr/>
          <p:nvPr/>
        </p:nvSpPr>
        <p:spPr bwMode="auto">
          <a:xfrm>
            <a:off x="6271123" y="2189064"/>
            <a:ext cx="53476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3" name="Скругленный прямоугольник 10">
            <a:extLst>
              <a:ext uri="{FF2B5EF4-FFF2-40B4-BE49-F238E27FC236}">
                <a16:creationId xmlns:a16="http://schemas.microsoft.com/office/drawing/2014/main" id="{0B9F0CAB-C970-06C3-AEAA-48BB5C42502C}"/>
              </a:ext>
            </a:extLst>
          </p:cNvPr>
          <p:cNvSpPr/>
          <p:nvPr/>
        </p:nvSpPr>
        <p:spPr bwMode="auto">
          <a:xfrm>
            <a:off x="673982" y="2160093"/>
            <a:ext cx="5157466" cy="3400082"/>
          </a:xfrm>
          <a:prstGeom prst="roundRect">
            <a:avLst>
              <a:gd name="adj" fmla="val 6057"/>
            </a:avLst>
          </a:prstGeom>
          <a:solidFill>
            <a:schemeClr val="dk1">
              <a:alpha val="70000"/>
            </a:schemeClr>
          </a:solidFill>
          <a:ln w="1905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horzOverflow="overflow" tIns="72000" numCol="1" spcCol="0" anchor="t">
            <a:noAutofit/>
          </a:bodyPr>
          <a:lstStyle/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rgbClr val="1B7846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12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  <a:p>
            <a:pPr>
              <a:lnSpc>
                <a:spcPct val="90000"/>
              </a:lnSpc>
            </a:pPr>
            <a:endParaRPr lang="ru-RU" sz="2000" b="1" dirty="0">
              <a:solidFill>
                <a:schemeClr val="bg1"/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538986872" name="Google Shape;132;g1fff1c36bc9_0_36">
            <a:extLst>
              <a:ext uri="{FF2B5EF4-FFF2-40B4-BE49-F238E27FC236}">
                <a16:creationId xmlns:a16="http://schemas.microsoft.com/office/drawing/2014/main" id="{BB67F6B2-2BDD-6E8A-78CC-4125D1528A42}"/>
              </a:ext>
            </a:extLst>
          </p:cNvPr>
          <p:cNvSpPr txBox="1"/>
          <p:nvPr/>
        </p:nvSpPr>
        <p:spPr bwMode="auto">
          <a:xfrm>
            <a:off x="122252" y="89865"/>
            <a:ext cx="7659479" cy="569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sp>
        <p:nvSpPr>
          <p:cNvPr id="565563342" name="Google Shape;132;g1fff1c36bc9_0_36">
            <a:extLst>
              <a:ext uri="{FF2B5EF4-FFF2-40B4-BE49-F238E27FC236}">
                <a16:creationId xmlns:a16="http://schemas.microsoft.com/office/drawing/2014/main" id="{AA793982-3EC4-A881-7DF6-F6CE074F8C36}"/>
              </a:ext>
            </a:extLst>
          </p:cNvPr>
          <p:cNvSpPr txBox="1"/>
          <p:nvPr/>
        </p:nvSpPr>
        <p:spPr bwMode="auto">
          <a:xfrm>
            <a:off x="278020" y="89865"/>
            <a:ext cx="9546203" cy="968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srgbClr val="FFFFFF"/>
                </a:solidFill>
                <a:latin typeface="SB Sans Text Heavy"/>
                <a:ea typeface="SB Sans Text Heavy"/>
                <a:cs typeface="SB Sans Text Heavy"/>
              </a:rPr>
              <a:t>П</a:t>
            </a:r>
            <a:r>
              <a:rPr kumimoji="0" lang="ru-RU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ерспективные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направления для внедрения 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B Sans Text Heavy"/>
                <a:ea typeface="SB Sans Text Heavy"/>
                <a:cs typeface="SB Sans Text Heavy"/>
              </a:rPr>
              <a:t>ИИ среди респондентов, % ответов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B Sans Text Heavy"/>
              <a:cs typeface="SB Sans Text Heavy"/>
            </a:endParaRPr>
          </a:p>
        </p:txBody>
      </p:sp>
      <p:grpSp>
        <p:nvGrpSpPr>
          <p:cNvPr id="5" name="Группа 40">
            <a:extLst>
              <a:ext uri="{FF2B5EF4-FFF2-40B4-BE49-F238E27FC236}">
                <a16:creationId xmlns:a16="http://schemas.microsoft.com/office/drawing/2014/main" id="{4C3C83F1-5191-B8DA-F39E-A96A44FB1C9C}"/>
              </a:ext>
            </a:extLst>
          </p:cNvPr>
          <p:cNvGrpSpPr/>
          <p:nvPr/>
        </p:nvGrpSpPr>
        <p:grpSpPr bwMode="auto">
          <a:xfrm>
            <a:off x="9672009" y="75009"/>
            <a:ext cx="2472401" cy="342757"/>
            <a:chOff x="346872" y="696897"/>
            <a:chExt cx="5640382" cy="781947"/>
          </a:xfrm>
        </p:grpSpPr>
        <p:pic>
          <p:nvPicPr>
            <p:cNvPr id="6" name="Рисунок 41">
              <a:extLst>
                <a:ext uri="{FF2B5EF4-FFF2-40B4-BE49-F238E27FC236}">
                  <a16:creationId xmlns:a16="http://schemas.microsoft.com/office/drawing/2014/main" id="{AB80EE65-E5CE-ED32-8DE3-F10681A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7" name="Рисунок 3">
              <a:extLst>
                <a:ext uri="{FF2B5EF4-FFF2-40B4-BE49-F238E27FC236}">
                  <a16:creationId xmlns:a16="http://schemas.microsoft.com/office/drawing/2014/main" id="{491B5856-A1C7-CF3A-C39D-8FDD69806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1362F52-9456-484A-827D-86105660F5DA}"/>
              </a:ext>
            </a:extLst>
          </p:cNvPr>
          <p:cNvGraphicFramePr/>
          <p:nvPr>
            <p:extLst/>
          </p:nvPr>
        </p:nvGraphicFramePr>
        <p:xfrm>
          <a:off x="5414759" y="2028255"/>
          <a:ext cx="7352494" cy="3825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C28059A-C29E-4AD4-BCEB-1816CB33CFE5}"/>
              </a:ext>
            </a:extLst>
          </p:cNvPr>
          <p:cNvGraphicFramePr/>
          <p:nvPr>
            <p:extLst/>
          </p:nvPr>
        </p:nvGraphicFramePr>
        <p:xfrm>
          <a:off x="278021" y="2109292"/>
          <a:ext cx="6600301" cy="3663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603EE0C-0E83-D6A9-4973-6D7C7E0FE3E2}"/>
              </a:ext>
            </a:extLst>
          </p:cNvPr>
          <p:cNvSpPr txBox="1"/>
          <p:nvPr/>
        </p:nvSpPr>
        <p:spPr>
          <a:xfrm>
            <a:off x="5831448" y="6479312"/>
            <a:ext cx="6729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1"/>
                </a:solidFill>
                <a:hlinkClick r:id="rId7"/>
              </a:rPr>
              <a:t>Совместное исследование «Технологий Доверия» и </a:t>
            </a:r>
            <a:r>
              <a:rPr lang="ru-RU" sz="1200" dirty="0" err="1">
                <a:solidFill>
                  <a:schemeClr val="accent1"/>
                </a:solidFill>
                <a:hlinkClick r:id="rId7"/>
              </a:rPr>
              <a:t>Knomary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. </a:t>
            </a:r>
            <a:r>
              <a:rPr lang="ru-RU" sz="1200" dirty="0">
                <a:solidFill>
                  <a:schemeClr val="accent1"/>
                </a:solidFill>
                <a:hlinkClick r:id="rId7"/>
              </a:rPr>
              <a:t>Искусственный интеллект в </a:t>
            </a:r>
            <a:r>
              <a:rPr lang="en-US" sz="1200" dirty="0">
                <a:solidFill>
                  <a:schemeClr val="accent1"/>
                </a:solidFill>
                <a:hlinkClick r:id="rId7"/>
              </a:rPr>
              <a:t>HR</a:t>
            </a:r>
            <a:r>
              <a:rPr lang="en-US" sz="1200" dirty="0">
                <a:solidFill>
                  <a:schemeClr val="accent1"/>
                </a:solidFill>
              </a:rPr>
              <a:t>.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ADB1C3-CD84-F3A8-7619-462CDCFE7773}"/>
              </a:ext>
            </a:extLst>
          </p:cNvPr>
          <p:cNvSpPr txBox="1"/>
          <p:nvPr/>
        </p:nvSpPr>
        <p:spPr>
          <a:xfrm>
            <a:off x="1134318" y="1577889"/>
            <a:ext cx="45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 какой области </a:t>
            </a:r>
            <a:r>
              <a:rPr lang="ru-RU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HR </a:t>
            </a:r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вы применяете ИИ?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F2275D-38ED-A578-981D-FF3EBF071F33}"/>
              </a:ext>
            </a:extLst>
          </p:cNvPr>
          <p:cNvSpPr txBox="1"/>
          <p:nvPr/>
        </p:nvSpPr>
        <p:spPr bwMode="auto">
          <a:xfrm>
            <a:off x="5970497" y="1402971"/>
            <a:ext cx="622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Какие направления считаете </a:t>
            </a:r>
          </a:p>
          <a:p>
            <a:pPr algn="ctr"/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наиболее  перспективными для применения ИИ?</a:t>
            </a:r>
          </a:p>
        </p:txBody>
      </p:sp>
    </p:spTree>
    <p:extLst>
      <p:ext uri="{BB962C8B-B14F-4D97-AF65-F5344CB8AC3E}">
        <p14:creationId xmlns:p14="http://schemas.microsoft.com/office/powerpoint/2010/main" val="10936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1507E58-0C2D-8230-FB62-5B8C8816AB1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D2436F-EFE8-5188-6EBC-BB78DB3C4E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72" b="4243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4894C5-A5F7-8562-E555-9D771D93FC02}"/>
              </a:ext>
            </a:extLst>
          </p:cNvPr>
          <p:cNvSpPr txBox="1"/>
          <p:nvPr/>
        </p:nvSpPr>
        <p:spPr bwMode="auto">
          <a:xfrm>
            <a:off x="228624" y="1577898"/>
            <a:ext cx="5466031" cy="4170556"/>
          </a:xfrm>
          <a:prstGeom prst="roundRect">
            <a:avLst>
              <a:gd name="adj" fmla="val 7896"/>
            </a:avLst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txBody>
          <a:bodyPr vertOverflow="overflow" horzOverflow="overflow" vert="horz" wrap="square" lIns="91440" tIns="72000" rIns="91440" bIns="45720" numCol="1" spcCol="0" rtlCol="0" fromWordArt="0" anchor="ctr" anchorCtr="0" forceAA="0" compatLnSpc="0">
            <a:noAutofit/>
          </a:bodyPr>
          <a:lstStyle>
            <a:defPPr>
              <a:defRPr lang="ru-RU"/>
            </a:defPPr>
            <a:lvl1pPr>
              <a:defRPr b="1" i="0" u="sng" strike="noStrike" cap="none" spc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endParaRPr lang="ru-RU" sz="1600" u="none" dirty="0">
              <a:latin typeface="SB Sans Text Light" panose="020B0303040504020204" pitchFamily="34" charset="-52"/>
              <a:cs typeface="SB Sans Text Light" panose="020B0303040504020204" pitchFamily="34" charset="-52"/>
            </a:endParaRPr>
          </a:p>
        </p:txBody>
      </p:sp>
      <p:grpSp>
        <p:nvGrpSpPr>
          <p:cNvPr id="565563334" name="Группа 40">
            <a:extLst>
              <a:ext uri="{FF2B5EF4-FFF2-40B4-BE49-F238E27FC236}">
                <a16:creationId xmlns:a16="http://schemas.microsoft.com/office/drawing/2014/main" id="{850D68A2-4BA9-F75E-771D-03BC13F9616B}"/>
              </a:ext>
            </a:extLst>
          </p:cNvPr>
          <p:cNvGrpSpPr/>
          <p:nvPr/>
        </p:nvGrpSpPr>
        <p:grpSpPr bwMode="auto">
          <a:xfrm>
            <a:off x="10137531" y="194207"/>
            <a:ext cx="1877372" cy="260266"/>
            <a:chOff x="346872" y="696897"/>
            <a:chExt cx="5640382" cy="781947"/>
          </a:xfrm>
        </p:grpSpPr>
        <p:pic>
          <p:nvPicPr>
            <p:cNvPr id="1444721442" name="Рисунок 41">
              <a:extLst>
                <a:ext uri="{FF2B5EF4-FFF2-40B4-BE49-F238E27FC236}">
                  <a16:creationId xmlns:a16="http://schemas.microsoft.com/office/drawing/2014/main" id="{72EADA08-66B9-0BC1-5098-806EF952F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346872" y="696897"/>
              <a:ext cx="2801979" cy="781947"/>
            </a:xfrm>
            <a:prstGeom prst="rect">
              <a:avLst/>
            </a:prstGeom>
          </p:spPr>
        </p:pic>
        <p:pic>
          <p:nvPicPr>
            <p:cNvPr id="1941867574" name="Рисунок 3">
              <a:extLst>
                <a:ext uri="{FF2B5EF4-FFF2-40B4-BE49-F238E27FC236}">
                  <a16:creationId xmlns:a16="http://schemas.microsoft.com/office/drawing/2014/main" id="{ED695298-54F5-4110-7F72-E818413E5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3399089" y="757764"/>
              <a:ext cx="2588166" cy="673066"/>
            </a:xfrm>
            <a:prstGeom prst="rect">
              <a:avLst/>
            </a:prstGeom>
          </p:spPr>
        </p:pic>
      </p:grpSp>
      <p:sp>
        <p:nvSpPr>
          <p:cNvPr id="565563346" name="Google Shape;132;g1fff1c36bc9_0_36">
            <a:extLst>
              <a:ext uri="{FF2B5EF4-FFF2-40B4-BE49-F238E27FC236}">
                <a16:creationId xmlns:a16="http://schemas.microsoft.com/office/drawing/2014/main" id="{C4D8D094-91AB-6A44-BE2C-68EDECB153C3}"/>
              </a:ext>
            </a:extLst>
          </p:cNvPr>
          <p:cNvSpPr txBox="1"/>
          <p:nvPr/>
        </p:nvSpPr>
        <p:spPr bwMode="auto">
          <a:xfrm>
            <a:off x="380296" y="194207"/>
            <a:ext cx="9025758" cy="62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6" tIns="121896" rIns="121896" bIns="121896" anchor="t" anchorCtr="0">
            <a:noAutofit/>
          </a:bodyPr>
          <a:lstStyle/>
          <a:p>
            <a:pPr marL="0" marR="0" lvl="0" indent="0" algn="l" defTabSz="121916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Мировой рынок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GenAI</a:t>
            </a: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(Основной текст)"/>
                <a:cs typeface="SB Sans Text Heavy"/>
              </a:rPr>
              <a:t> в юридической сфере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2DB00C8-FBA4-3B4E-C85E-133F0B4E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50" y="2062480"/>
            <a:ext cx="5466031" cy="3024822"/>
          </a:xfrm>
          <a:prstGeom prst="roundRect">
            <a:avLst>
              <a:gd name="adj" fmla="val 7598"/>
            </a:avLst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59803-ECF3-950C-1234-7672E6D7B100}"/>
              </a:ext>
            </a:extLst>
          </p:cNvPr>
          <p:cNvSpPr txBox="1"/>
          <p:nvPr/>
        </p:nvSpPr>
        <p:spPr>
          <a:xfrm>
            <a:off x="477519" y="1413062"/>
            <a:ext cx="496824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chemeClr val="bg1"/>
              </a:solidFill>
              <a:effectLst/>
              <a:latin typeface="Roboto" panose="02000000000000000000" pitchFamily="2" charset="0"/>
            </a:endParaRPr>
          </a:p>
          <a:p>
            <a:pPr algn="ctr"/>
            <a:r>
              <a:rPr lang="ru-RU" sz="4000" b="1" dirty="0" err="1">
                <a:gradFill>
                  <a:gsLst>
                    <a:gs pos="0">
                      <a:srgbClr val="A7D941"/>
                    </a:gs>
                    <a:gs pos="32000">
                      <a:srgbClr val="92D050"/>
                    </a:gs>
                    <a:gs pos="63000">
                      <a:srgbClr val="00B0F0"/>
                    </a:gs>
                  </a:gsLst>
                  <a:lin ang="8400000" scaled="1"/>
                </a:gradFill>
                <a:latin typeface="SB Sans Text" panose="020B0503040504020204"/>
                <a:ea typeface="Roboto"/>
                <a:cs typeface="SB Sans Text Heavy"/>
              </a:rPr>
              <a:t>GenAI</a:t>
            </a:r>
            <a:endParaRPr lang="ru-RU" sz="4000" b="1" dirty="0">
              <a:solidFill>
                <a:srgbClr val="AFF1EF"/>
              </a:solidFill>
              <a:latin typeface="SB Sans Text" panose="020B0503040504020204"/>
              <a:ea typeface="Roboto"/>
              <a:cs typeface="SB Sans Text Medium"/>
            </a:endParaRPr>
          </a:p>
          <a:p>
            <a:endParaRPr lang="ru-RU" b="0" i="0" dirty="0">
              <a:solidFill>
                <a:schemeClr val="bg1"/>
              </a:solidFill>
              <a:effectLst/>
              <a:latin typeface="SB Sans Text" panose="020B0503040504020204"/>
            </a:endParaRPr>
          </a:p>
          <a:p>
            <a:pPr algn="ctr"/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Объем мирового рынка генеративного искусственного интеллекта в юридической сфере оценивается в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117,68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2025 году и, согласно прогнозам, увеличится со </a:t>
            </a:r>
            <a:r>
              <a:rPr lang="ru-RU" b="1" i="0" dirty="0">
                <a:solidFill>
                  <a:srgbClr val="93D14F"/>
                </a:solidFill>
                <a:effectLst/>
                <a:latin typeface="SB Sans Text" panose="020B0503040504020204"/>
              </a:rPr>
              <a:t>154,23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 млн долларов США в 2026 году до приблизительно</a:t>
            </a:r>
            <a:r>
              <a:rPr lang="ru-RU" b="0" i="0" dirty="0">
                <a:solidFill>
                  <a:srgbClr val="08B2E7"/>
                </a:solidFill>
                <a:effectLst/>
                <a:latin typeface="SB Sans Text" panose="020B0503040504020204"/>
              </a:rPr>
              <a:t> </a:t>
            </a:r>
            <a:r>
              <a:rPr lang="ru-RU" sz="2400" b="1" i="0" dirty="0">
                <a:solidFill>
                  <a:srgbClr val="08B2E7"/>
                </a:solidFill>
                <a:effectLst/>
                <a:latin typeface="SB Sans Text" panose="020B0503040504020204"/>
              </a:rPr>
              <a:t>1 610,44 </a:t>
            </a:r>
            <a:r>
              <a:rPr lang="ru-RU" b="0" i="0" dirty="0">
                <a:solidFill>
                  <a:schemeClr val="bg1"/>
                </a:solidFill>
                <a:effectLst/>
                <a:latin typeface="SB Sans Text" panose="020B0503040504020204"/>
              </a:rPr>
              <a:t>млн долларов США к 2035 году, демонстрируя среднегодовой темп роста в 29,9% в период с 2026 по 2035 год.</a:t>
            </a:r>
            <a:endParaRPr lang="ru-RU" dirty="0">
              <a:solidFill>
                <a:schemeClr val="bg1"/>
              </a:solidFill>
              <a:latin typeface="SB Sans Text" panose="020B05030405040202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D9F7DB-1521-D3BB-CDF0-97B592BD0424}"/>
              </a:ext>
            </a:extLst>
          </p:cNvPr>
          <p:cNvSpPr txBox="1"/>
          <p:nvPr/>
        </p:nvSpPr>
        <p:spPr>
          <a:xfrm>
            <a:off x="3654730" y="6587587"/>
            <a:ext cx="940305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bg1"/>
                </a:solidFill>
              </a:rPr>
              <a:t>Ссылка на статью: Генеративный ИИ на юридическом рынке: размер, доля и тенденции рынка в период с 2026 по 2035 год .https://www.precedenceresearch.com/generative-ai-in-legal-market</a:t>
            </a:r>
          </a:p>
        </p:txBody>
      </p:sp>
    </p:spTree>
    <p:extLst>
      <p:ext uri="{BB962C8B-B14F-4D97-AF65-F5344CB8AC3E}">
        <p14:creationId xmlns:p14="http://schemas.microsoft.com/office/powerpoint/2010/main" val="22845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97260045" name="Рисунок 5"/>
          <p:cNvPicPr/>
          <p:nvPr/>
        </p:nvPicPr>
        <p:blipFill>
          <a:blip r:embed="rId2"/>
          <a:srcRect l="3672" t="-105" r="41248" b="42781"/>
          <a:stretch/>
        </p:blipFill>
        <p:spPr bwMode="auto">
          <a:xfrm>
            <a:off x="-7920" y="177"/>
            <a:ext cx="12191760" cy="6857640"/>
          </a:xfrm>
          <a:prstGeom prst="rect">
            <a:avLst/>
          </a:prstGeom>
          <a:solidFill>
            <a:srgbClr val="222A35"/>
          </a:solidFill>
          <a:ln w="0">
            <a:noFill/>
          </a:ln>
        </p:spPr>
      </p:pic>
      <p:sp>
        <p:nvSpPr>
          <p:cNvPr id="1763047345" name="Google Shape;132;g1fff1c36bc9_0_ 1"/>
          <p:cNvSpPr/>
          <p:nvPr/>
        </p:nvSpPr>
        <p:spPr bwMode="auto">
          <a:xfrm>
            <a:off x="364680" y="304560"/>
            <a:ext cx="11515320" cy="96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defTabSz="1219318">
              <a:lnSpc>
                <a:spcPct val="100000"/>
              </a:lnSpc>
              <a:defRPr/>
            </a:pPr>
            <a:r>
              <a:rPr lang="ru-RU" sz="2800" b="1" u="none" strike="noStrike">
                <a:solidFill>
                  <a:srgbClr val="FFFFFF"/>
                </a:solidFill>
                <a:latin typeface="SB Sans Text Heavy"/>
                <a:ea typeface="SB Sans Text Heavy"/>
              </a:rPr>
              <a:t>Видение 2030</a:t>
            </a:r>
            <a:endParaRPr lang="ru-RU" sz="2800" b="0" u="none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940755588" name="Рисунок 194075558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2618114" y="1938819"/>
            <a:ext cx="7008449" cy="4672298"/>
          </a:xfrm>
          <a:prstGeom prst="rect">
            <a:avLst/>
          </a:prstGeom>
        </p:spPr>
      </p:pic>
      <p:sp>
        <p:nvSpPr>
          <p:cNvPr id="934828111" name="Скругленная прямоугольная выноска 934828110"/>
          <p:cNvSpPr/>
          <p:nvPr/>
        </p:nvSpPr>
        <p:spPr bwMode="auto">
          <a:xfrm>
            <a:off x="4486870" y="976585"/>
            <a:ext cx="2805546" cy="1573780"/>
          </a:xfrm>
          <a:prstGeom prst="wedgeRoundRectCallout">
            <a:avLst>
              <a:gd name="adj1" fmla="val 13125"/>
              <a:gd name="adj2" fmla="val 66364"/>
              <a:gd name="adj3" fmla="val 16667"/>
            </a:avLst>
          </a:prstGeom>
          <a:solidFill>
            <a:srgbClr val="2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570509" name="Text 14"/>
          <p:cNvSpPr/>
          <p:nvPr/>
        </p:nvSpPr>
        <p:spPr bwMode="auto">
          <a:xfrm>
            <a:off x="4568438" y="1423099"/>
            <a:ext cx="2549934" cy="85720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marL="195840" indent="-195840" algn="l" defTabSz="914400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Адаптированное предложение по распознаванию настроения и эмоций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  <a:p>
            <a:pPr marL="195840" indent="-195840" algn="l" defTabSz="914400">
              <a:lnSpc>
                <a:spcPct val="100000"/>
              </a:lnSpc>
              <a:spcBef>
                <a:spcPts val="0"/>
              </a:spcBef>
              <a:spcAft>
                <a:spcPts val="282"/>
              </a:spcAft>
              <a:buClr>
                <a:srgbClr val="FFFFFF"/>
              </a:buClr>
              <a:buFont typeface="Arial"/>
              <a:buChar char="•"/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Рекомендации на основании данных в реальном времени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8280326" name="Text 5"/>
          <p:cNvSpPr/>
          <p:nvPr/>
        </p:nvSpPr>
        <p:spPr bwMode="auto">
          <a:xfrm>
            <a:off x="4655273" y="1115653"/>
            <a:ext cx="2410183" cy="318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 Semibold"/>
                <a:ea typeface="SB Sans Display Semibold"/>
              </a:rPr>
              <a:t>Персонализация опыта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93350177" name="Рисунок 593350176"/>
          <p:cNvPicPr/>
          <p:nvPr/>
        </p:nvPicPr>
        <p:blipFill>
          <a:blip r:embed="rId4"/>
          <a:stretch/>
        </p:blipFill>
        <p:spPr bwMode="auto">
          <a:xfrm>
            <a:off x="6944329" y="797510"/>
            <a:ext cx="348088" cy="477212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83428089" name="Text 5"/>
          <p:cNvSpPr/>
          <p:nvPr/>
        </p:nvSpPr>
        <p:spPr bwMode="auto">
          <a:xfrm>
            <a:off x="8887214" y="3746574"/>
            <a:ext cx="1780331" cy="5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4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12123</a:t>
            </a:r>
            <a:endParaRPr lang="ru-RU" sz="14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584666" name="Скругленная прямоугольная выноска 227584665"/>
          <p:cNvSpPr/>
          <p:nvPr/>
        </p:nvSpPr>
        <p:spPr bwMode="auto">
          <a:xfrm>
            <a:off x="8933565" y="2764003"/>
            <a:ext cx="2875797" cy="1665118"/>
          </a:xfrm>
          <a:prstGeom prst="wedgeRoundRectCallout">
            <a:avLst>
              <a:gd name="adj1" fmla="val -55137"/>
              <a:gd name="adj2" fmla="val 28597"/>
              <a:gd name="adj3" fmla="val 16667"/>
            </a:avLst>
          </a:prstGeom>
          <a:solidFill>
            <a:srgbClr val="2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defRPr/>
            </a:pPr>
            <a:endParaRPr lang="ru-RU" sz="1800" b="0" u="none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7798177" name="Text 5"/>
          <p:cNvSpPr/>
          <p:nvPr/>
        </p:nvSpPr>
        <p:spPr bwMode="auto">
          <a:xfrm>
            <a:off x="9258932" y="2844968"/>
            <a:ext cx="2309769" cy="3181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defTabSz="914400">
              <a:lnSpc>
                <a:spcPct val="100000"/>
              </a:lnSpc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 Semibold"/>
                <a:ea typeface="SB Sans Display Semibold"/>
              </a:rPr>
              <a:t>Агентивные ИИ-системы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574777" name="Text 14"/>
          <p:cNvSpPr/>
          <p:nvPr/>
        </p:nvSpPr>
        <p:spPr bwMode="auto">
          <a:xfrm>
            <a:off x="9258932" y="3074377"/>
            <a:ext cx="2899680" cy="92041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6000" tIns="36000" rIns="36000" bIns="36000" anchor="t">
            <a:noAutofit/>
          </a:bodyPr>
          <a:lstStyle/>
          <a:p>
            <a:pPr defTabSz="914400">
              <a:lnSpc>
                <a:spcPts val="1747"/>
              </a:lnSpc>
              <a:tabLst>
                <a:tab pos="0" algn="l"/>
              </a:tabLst>
              <a:defRPr/>
            </a:pPr>
            <a:r>
              <a:rPr lang="en-US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Агенты, которые не просто рекомендуют, а действуют: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  <a:p>
            <a:pPr marL="217800" indent="-217800" defTabSz="914400">
              <a:lnSpc>
                <a:spcPts val="1747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Бронируют билеты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  <a:p>
            <a:pPr marL="217800" indent="-217800" defTabSz="914400">
              <a:lnSpc>
                <a:spcPts val="1747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Заказывают услуги</a:t>
            </a:r>
          </a:p>
          <a:p>
            <a:pPr marL="217800" indent="-217800" defTabSz="914400">
              <a:lnSpc>
                <a:spcPts val="1746"/>
              </a:lnSpc>
              <a:buClr>
                <a:srgbClr val="FFFFFF"/>
              </a:buClr>
              <a:buFont typeface="Arial"/>
              <a:buChar char="•"/>
              <a:tabLst>
                <a:tab pos="0" algn="l"/>
              </a:tabLst>
              <a:defRPr/>
            </a:pPr>
            <a:r>
              <a:rPr lang="ru-RU" sz="1200" b="0" u="none" strike="noStrike">
                <a:solidFill>
                  <a:schemeClr val="lt1"/>
                </a:solidFill>
                <a:latin typeface="SB Sans Display"/>
                <a:ea typeface="SB Sans Display"/>
              </a:rPr>
              <a:t>Бронируют рестораны</a:t>
            </a:r>
            <a:endParaRPr sz="1200" b="0" u="none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06037658" name="Рисунок 206037657"/>
          <p:cNvPicPr/>
          <p:nvPr/>
        </p:nvPicPr>
        <p:blipFill>
          <a:blip r:embed="rId4"/>
          <a:stretch/>
        </p:blipFill>
        <p:spPr bwMode="auto">
          <a:xfrm>
            <a:off x="11461273" y="2526826"/>
            <a:ext cx="348088" cy="477212"/>
          </a:xfrm>
          <a:prstGeom prst="rect">
            <a:avLst/>
          </a:prstGeom>
          <a:noFill/>
          <a:ln w="0">
            <a:noFill/>
          </a:ln>
        </p:spPr>
      </p:pic>
      <p:grpSp>
        <p:nvGrpSpPr>
          <p:cNvPr id="1006111540" name="Группа 1006111539"/>
          <p:cNvGrpSpPr/>
          <p:nvPr/>
        </p:nvGrpSpPr>
        <p:grpSpPr bwMode="auto">
          <a:xfrm>
            <a:off x="363774" y="1392294"/>
            <a:ext cx="2651463" cy="1709596"/>
            <a:chOff x="0" y="0"/>
            <a:chExt cx="2651463" cy="1709596"/>
          </a:xfrm>
        </p:grpSpPr>
        <p:sp>
          <p:nvSpPr>
            <p:cNvPr id="210060701" name="Скругленная прямоугольная выноска 210060700"/>
            <p:cNvSpPr/>
            <p:nvPr/>
          </p:nvSpPr>
          <p:spPr bwMode="auto">
            <a:xfrm>
              <a:off x="216743" y="141196"/>
              <a:ext cx="2434717" cy="1568399"/>
            </a:xfrm>
            <a:prstGeom prst="wedgeRoundRectCallout">
              <a:avLst>
                <a:gd name="adj1" fmla="val 66066"/>
                <a:gd name="adj2" fmla="val 35935"/>
                <a:gd name="adj3" fmla="val 16667"/>
              </a:avLst>
            </a:prstGeom>
            <a:solidFill>
              <a:srgbClr val="20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defRPr/>
              </a:pPr>
              <a:endParaRPr lang="ru-RU" sz="1800" b="0" u="none" strike="noStrike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6021159" name="Text 14"/>
            <p:cNvSpPr/>
            <p:nvPr/>
          </p:nvSpPr>
          <p:spPr bwMode="auto">
            <a:xfrm>
              <a:off x="348088" y="612957"/>
              <a:ext cx="2303371" cy="66277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 anchor="t">
              <a:noAutofit/>
            </a:bodyPr>
            <a:lstStyle/>
            <a:p>
              <a:pPr defTabSz="914400">
                <a:lnSpc>
                  <a:spcPts val="1747"/>
                </a:lnSpc>
                <a:tabLst>
                  <a:tab pos="0" algn="l"/>
                </a:tabLst>
                <a:defRPr/>
              </a:pPr>
              <a:r>
                <a:rPr lang="en-US" sz="1200" b="0" u="none" strike="noStrike">
                  <a:solidFill>
                    <a:schemeClr val="lt1"/>
                  </a:solidFill>
                  <a:latin typeface="SB Sans Display"/>
                  <a:ea typeface="SB Sans Display"/>
                </a:rPr>
                <a:t>ИИ подбирает оптимальные комбинации перелетов, трансферов, опций заселения</a:t>
              </a:r>
              <a:endParaRPr sz="1200" b="0" u="none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88236033" name="Text 5"/>
            <p:cNvSpPr/>
            <p:nvPr/>
          </p:nvSpPr>
          <p:spPr bwMode="auto">
            <a:xfrm>
              <a:off x="348088" y="220730"/>
              <a:ext cx="2126467" cy="3181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 anchor="t">
              <a:noAutofit/>
            </a:bodyPr>
            <a:lstStyle/>
            <a:p>
              <a:pPr defTabSz="914400">
                <a:lnSpc>
                  <a:spcPct val="100000"/>
                </a:lnSpc>
                <a:defRPr/>
              </a:pPr>
              <a:r>
                <a:rPr lang="ru-RU" sz="1200" b="0" u="none" strike="noStrike">
                  <a:solidFill>
                    <a:schemeClr val="lt1"/>
                  </a:solidFill>
                  <a:latin typeface="SB Sans Display Semibold"/>
                  <a:ea typeface="SB Sans Display Semibold"/>
                </a:rPr>
                <a:t>Динамические пакетные рекомендации </a:t>
              </a:r>
              <a:endParaRPr sz="1200" b="0" u="none" strike="noStrike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595344890" name="Рисунок 595344889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348088" cy="477212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136551898" name="Группа 1136551897"/>
          <p:cNvGrpSpPr/>
          <p:nvPr/>
        </p:nvGrpSpPr>
        <p:grpSpPr bwMode="auto">
          <a:xfrm>
            <a:off x="430286" y="4145682"/>
            <a:ext cx="2843717" cy="1506887"/>
            <a:chOff x="0" y="0"/>
            <a:chExt cx="2843717" cy="1506887"/>
          </a:xfrm>
        </p:grpSpPr>
        <p:sp>
          <p:nvSpPr>
            <p:cNvPr id="1232357570" name="Скругленная прямоугольная выноска 1232357569"/>
            <p:cNvSpPr/>
            <p:nvPr/>
          </p:nvSpPr>
          <p:spPr bwMode="auto">
            <a:xfrm>
              <a:off x="162832" y="187362"/>
              <a:ext cx="2680884" cy="1319522"/>
            </a:xfrm>
            <a:prstGeom prst="wedgeRoundRectCallout">
              <a:avLst>
                <a:gd name="adj1" fmla="val 60069"/>
                <a:gd name="adj2" fmla="val 6908"/>
                <a:gd name="adj3" fmla="val 16667"/>
              </a:avLst>
            </a:prstGeom>
            <a:solidFill>
              <a:srgbClr val="2060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defRPr/>
              </a:pPr>
              <a:endParaRPr lang="ru-RU" sz="1800" b="0" u="none" strike="noStrike">
                <a:solidFill>
                  <a:srgbClr val="FFFFFF"/>
                </a:solidFill>
                <a:latin typeface="Arial"/>
              </a:endParaRPr>
            </a:p>
          </p:txBody>
        </p:sp>
        <p:pic>
          <p:nvPicPr>
            <p:cNvPr id="1517231781" name="Рисунок 1517231780"/>
            <p:cNvPicPr/>
            <p:nvPr/>
          </p:nvPicPr>
          <p:blipFill>
            <a:blip r:embed="rId4"/>
            <a:stretch/>
          </p:blipFill>
          <p:spPr bwMode="auto">
            <a:xfrm>
              <a:off x="0" y="0"/>
              <a:ext cx="348088" cy="477212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816209794" name="Text 5"/>
            <p:cNvSpPr/>
            <p:nvPr/>
          </p:nvSpPr>
          <p:spPr bwMode="auto">
            <a:xfrm>
              <a:off x="348088" y="280066"/>
              <a:ext cx="2422337" cy="3181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 anchor="t">
              <a:noAutofit/>
            </a:bodyPr>
            <a:lstStyle/>
            <a:p>
              <a:pPr defTabSz="914400">
                <a:lnSpc>
                  <a:spcPct val="100000"/>
                </a:lnSpc>
                <a:defRPr/>
              </a:pPr>
              <a:r>
                <a:rPr lang="ru-RU" sz="1200" b="0" u="none" strike="noStrike">
                  <a:solidFill>
                    <a:schemeClr val="lt1"/>
                  </a:solidFill>
                  <a:latin typeface="SB Sans Display Semibold"/>
                  <a:ea typeface="SB Sans Display Semibold"/>
                </a:rPr>
                <a:t>Голос, как главный интерфейс </a:t>
              </a:r>
              <a:endParaRPr sz="1200" b="0" u="none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14931239" name="Text 14"/>
            <p:cNvSpPr/>
            <p:nvPr/>
          </p:nvSpPr>
          <p:spPr bwMode="auto">
            <a:xfrm>
              <a:off x="333340" y="598209"/>
              <a:ext cx="2275155" cy="66277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36000" tIns="36000" rIns="36000" bIns="36000" anchor="t">
              <a:noAutofit/>
            </a:bodyPr>
            <a:lstStyle/>
            <a:p>
              <a:pPr defTabSz="914400">
                <a:lnSpc>
                  <a:spcPts val="1747"/>
                </a:lnSpc>
                <a:tabLst>
                  <a:tab pos="0" algn="l"/>
                </a:tabLst>
                <a:defRPr/>
              </a:pPr>
              <a:r>
                <a:rPr lang="en-US" sz="1200" b="0" u="none" strike="noStrike">
                  <a:solidFill>
                    <a:schemeClr val="lt1"/>
                  </a:solidFill>
                  <a:latin typeface="SB Sans Display"/>
                  <a:ea typeface="SB Sans Display"/>
                </a:rPr>
                <a:t>Голосовое управление как стандарт управления инфраструктурой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3644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rgbClr val="000000"/>
    </a:dk1>
    <a:lt1>
      <a:srgbClr val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Arial"/>
      <a:ea typeface="Arial"/>
      <a:cs typeface="Arial"/>
    </a:majorFont>
    <a:minorFont>
      <a:latin typeface="Arial"/>
      <a:ea typeface="Arial"/>
      <a:cs typeface="Arial"/>
    </a:minorFont>
  </a:fontScheme>
  <a:fmtScheme name="Office">
    <a:fillStyleLst>
      <a:solidFill>
        <a:schemeClr val="phClr"/>
      </a:solidFill>
      <a:gradFill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/>
      </a:gradFill>
      <a:gradFill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3184</Words>
  <Application>Microsoft Office PowerPoint</Application>
  <PresentationFormat>Широкоэкранный</PresentationFormat>
  <Paragraphs>449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5" baseType="lpstr">
      <vt:lpstr>Aptos</vt:lpstr>
      <vt:lpstr>Arial</vt:lpstr>
      <vt:lpstr>Calibri</vt:lpstr>
      <vt:lpstr>Calibri (Основной текст)</vt:lpstr>
      <vt:lpstr>Calibri Light</vt:lpstr>
      <vt:lpstr>Liberation Sans</vt:lpstr>
      <vt:lpstr>Roboto</vt:lpstr>
      <vt:lpstr>Roboto Light</vt:lpstr>
      <vt:lpstr>SB Sans Display</vt:lpstr>
      <vt:lpstr>SB Sans Display Semibold</vt:lpstr>
      <vt:lpstr>SB Sans Text</vt:lpstr>
      <vt:lpstr>SB Sans Text Heavy</vt:lpstr>
      <vt:lpstr>SB Sans Text Light</vt:lpstr>
      <vt:lpstr>SB Sans Text Medium</vt:lpstr>
      <vt:lpstr>SB Sans Text Semibold</vt:lpstr>
      <vt:lpstr>Segoe UI</vt:lpstr>
      <vt:lpstr>Times New Roman</vt:lpstr>
      <vt:lpstr>Тема Office</vt:lpstr>
      <vt:lpstr>Услуги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ПАО Сбербанк России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Услуги</dc:title>
  <dc:creator>Шляхова Екатерина Константиновна</dc:creator>
  <cp:lastModifiedBy>Шляхова Екатерина Константиновна</cp:lastModifiedBy>
  <cp:revision>1</cp:revision>
  <dcterms:created xsi:type="dcterms:W3CDTF">2026-03-30T18:33:46Z</dcterms:created>
  <dcterms:modified xsi:type="dcterms:W3CDTF">2026-03-30T18:35:07Z</dcterms:modified>
</cp:coreProperties>
</file>