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0.03</c:v>
                </c:pt>
                <c:pt idx="1">
                  <c:v>0.06</c:v>
                </c:pt>
                <c:pt idx="2">
                  <c:v>0.49</c:v>
                </c:pt>
                <c:pt idx="3">
                  <c:v>0.03</c:v>
                </c:pt>
                <c:pt idx="4">
                  <c:v>0.11</c:v>
                </c:pt>
                <c:pt idx="5">
                  <c:v>0.31</c:v>
                </c:pt>
                <c:pt idx="6">
                  <c:v>0.09</c:v>
                </c:pt>
                <c:pt idx="7">
                  <c:v>0.06</c:v>
                </c:pt>
                <c:pt idx="8">
                  <c:v>0.56999999999999995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A-4F2F-B98A-AC489915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0.13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0.14000000000000001</c:v>
                </c:pt>
                <c:pt idx="4">
                  <c:v>0.37</c:v>
                </c:pt>
                <c:pt idx="5">
                  <c:v>0.4</c:v>
                </c:pt>
                <c:pt idx="6">
                  <c:v>0.36</c:v>
                </c:pt>
                <c:pt idx="7">
                  <c:v>0.19</c:v>
                </c:pt>
                <c:pt idx="8">
                  <c:v>0.47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313-B99B-44A7D55E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0.16</c:v>
                </c:pt>
                <c:pt idx="5">
                  <c:v>0.34</c:v>
                </c:pt>
                <c:pt idx="6">
                  <c:v>0.45</c:v>
                </c:pt>
                <c:pt idx="7">
                  <c:v>0.62</c:v>
                </c:pt>
                <c:pt idx="8">
                  <c:v>0.66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C16-9D7E-848A6343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автоматизации процессов</c:v>
                </c:pt>
                <c:pt idx="1">
                  <c:v>Удовлетворенность клиентов / NPS</c:v>
                </c:pt>
                <c:pt idx="2">
                  <c:v>ФОТ</c:v>
                </c:pt>
                <c:pt idx="3">
                  <c:v>ROI</c:v>
                </c:pt>
                <c:pt idx="4">
                  <c:v>Производительность труда</c:v>
                </c:pt>
                <c:pt idx="5">
                  <c:v>Экономия времени и затрат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0.21</c:v>
                </c:pt>
                <c:pt idx="3">
                  <c:v>0.47</c:v>
                </c:pt>
                <c:pt idx="4">
                  <c:v>0.56999999999999995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2-495E-8B2E-090CAF52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CB-4AAD-B278-233B84D3ED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CB-4AAD-B278-233B84D3ED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CB-4AAD-B278-233B84D3ED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5CB-4AAD-B278-233B84D3ED8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CB-4AAD-B278-233B84D3ED8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B-4AAD-B278-233B84D3ED8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5CB-4AAD-B278-233B84D3ED8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CB-4AAD-B278-233B84D3ED8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B-4AAD-B278-233B84D3ED8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B-4AAD-B278-233B84D3ED8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CB-4AAD-B278-233B84D3ED8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B-4AAD-B278-233B84D3ED8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5CB-4AAD-B278-233B84D3ED8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CB-4AAD-B278-233B84D3ED8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5CB-4AAD-B278-233B84D3E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Нефть и газ</c:v>
                </c:pt>
                <c:pt idx="1">
                  <c:v>Машиностроение</c:v>
                </c:pt>
                <c:pt idx="2">
                  <c:v>Химия и нефтехимия</c:v>
                </c:pt>
                <c:pt idx="3">
                  <c:v>Ритейл</c:v>
                </c:pt>
                <c:pt idx="4">
                  <c:v>Транспорт и логистика</c:v>
                </c:pt>
                <c:pt idx="5">
                  <c:v>Автомобильная промышленность</c:v>
                </c:pt>
                <c:pt idx="6">
                  <c:v>FMCG</c:v>
                </c:pt>
                <c:pt idx="7">
                  <c:v>Телеком и медиа</c:v>
                </c:pt>
                <c:pt idx="8">
                  <c:v>Металлы и горная добыча</c:v>
                </c:pt>
                <c:pt idx="9">
                  <c:v>Сельское хозяйство</c:v>
                </c:pt>
                <c:pt idx="10">
                  <c:v>Электроэнергетика</c:v>
                </c:pt>
                <c:pt idx="11">
                  <c:v>Банкинг и страхование</c:v>
                </c:pt>
                <c:pt idx="12">
                  <c:v>Медицина и здравоохранение</c:v>
                </c:pt>
                <c:pt idx="13">
                  <c:v>Строительство и недвижимость</c:v>
                </c:pt>
                <c:pt idx="14">
                  <c:v>E-commerce</c:v>
                </c:pt>
                <c:pt idx="15">
                  <c:v>ИТ и технологии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0.8</c:v>
                </c:pt>
                <c:pt idx="1">
                  <c:v>0.9</c:v>
                </c:pt>
                <c:pt idx="2">
                  <c:v>2.1</c:v>
                </c:pt>
                <c:pt idx="3">
                  <c:v>2.2000000000000002</c:v>
                </c:pt>
                <c:pt idx="4">
                  <c:v>2.4</c:v>
                </c:pt>
                <c:pt idx="5">
                  <c:v>2.4</c:v>
                </c:pt>
                <c:pt idx="6">
                  <c:v>2.5</c:v>
                </c:pt>
                <c:pt idx="7">
                  <c:v>2.6</c:v>
                </c:pt>
                <c:pt idx="8">
                  <c:v>2.7</c:v>
                </c:pt>
                <c:pt idx="9">
                  <c:v>3</c:v>
                </c:pt>
                <c:pt idx="10">
                  <c:v>3.3</c:v>
                </c:pt>
                <c:pt idx="11">
                  <c:v>3.4</c:v>
                </c:pt>
                <c:pt idx="12">
                  <c:v>3.4</c:v>
                </c:pt>
                <c:pt idx="13">
                  <c:v>3.5</c:v>
                </c:pt>
                <c:pt idx="14">
                  <c:v>4.0999999999999996</c:v>
                </c:pt>
                <c:pt idx="1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272-9287-27110787E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8112487597156556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C-40C9-AC13-3BEAAADB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76000715724934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FE-47B8-9C8A-F559516B1304}"/>
              </c:ext>
            </c:extLst>
          </c:dPt>
          <c:dPt>
            <c:idx val="1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E-47B8-9C8A-F559516B1304}"/>
              </c:ext>
            </c:extLst>
          </c:dPt>
          <c:dPt>
            <c:idx val="2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FE-47B8-9C8A-F559516B1304}"/>
              </c:ext>
            </c:extLst>
          </c:dPt>
          <c:dPt>
            <c:idx val="3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E-47B8-9C8A-F559516B1304}"/>
              </c:ext>
            </c:extLst>
          </c:dPt>
          <c:dPt>
            <c:idx val="4"/>
            <c:invertIfNegative val="0"/>
            <c:bubble3D val="0"/>
            <c:spPr>
              <a:solidFill>
                <a:srgbClr val="04617B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FE-47B8-9C8A-F559516B1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9-4863-BDDF-4FDA357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Средний эффект, полученный компаниями от внедрения ИИ за 2024 г.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rgbClr val="00C7BB">
                    <a:alpha val="85000"/>
                  </a:srgbClr>
                </a:gs>
                <a:gs pos="100000">
                  <a:srgbClr val="040E0D">
                    <a:alpha val="85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chemeClr val="lt1"/>
                    </a:solidFill>
                    <a:latin typeface="SB Sans Interface Semibold"/>
                    <a:ea typeface="SB Sans Interface Semibold"/>
                    <a:cs typeface="SB Sans Interface Semibold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E-commerce</c:v>
                </c:pt>
                <c:pt idx="1">
                  <c:v>Ритейл</c:v>
                </c:pt>
                <c:pt idx="2">
                  <c:v>FMCG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8.3000000000000004E-2</c:v>
                </c:pt>
                <c:pt idx="1">
                  <c:v>3.5000000000000003E-2</c:v>
                </c:pt>
                <c:pt idx="2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5-4E19-8446-AD15691CE4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Средний ожидаемый эффект
для компаний от внедрения ИИ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rgbClr val="040E0D">
                    <a:alpha val="85000"/>
                  </a:srgbClr>
                </a:gs>
                <a:gs pos="100000">
                  <a:srgbClr val="FFFFFF">
                    <a:alpha val="85000"/>
                  </a:srgbClr>
                </a:gs>
              </a:gsLst>
              <a:lin ang="5400000" scaled="1"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</c:spPr>
          <c:invertIfNegative val="0"/>
          <c:dPt>
            <c:idx val="0"/>
            <c:invertIfNegative val="1"/>
            <c:bubble3D val="0"/>
            <c:spPr>
              <a:prstGeom prst="rect">
                <a:avLst/>
              </a:prstGeom>
              <a:ln w="9525" cap="flat" cmpd="sng" algn="ctr">
                <a:solidFill>
                  <a:srgbClr val="00C7BB">
                    <a:alpha val="50000"/>
                  </a:srgbClr>
                </a:solidFill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6-5F15-4E19-8446-AD15691CE465}"/>
              </c:ext>
            </c:extLst>
          </c:dPt>
          <c:dPt>
            <c:idx val="1"/>
            <c:invertIfNegative val="1"/>
            <c:bubble3D val="0"/>
            <c:spPr>
              <a:prstGeom prst="rect">
                <a:avLst/>
              </a:prstGeom>
              <a:ln w="9525" cap="flat" cmpd="sng" algn="ctr">
                <a:solidFill>
                  <a:srgbClr val="00C7BB">
                    <a:alpha val="50000"/>
                  </a:srgbClr>
                </a:solidFill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4-5F15-4E19-8446-AD15691CE465}"/>
              </c:ext>
            </c:extLst>
          </c:dPt>
          <c:dPt>
            <c:idx val="2"/>
            <c:invertIfNegative val="1"/>
            <c:bubble3D val="0"/>
            <c:spPr>
              <a:prstGeom prst="rect">
                <a:avLst/>
              </a:prstGeom>
              <a:ln w="9525" cap="flat" cmpd="sng" algn="ctr">
                <a:solidFill>
                  <a:srgbClr val="00C7BB">
                    <a:alpha val="50000"/>
                  </a:srgbClr>
                </a:solidFill>
                <a:prstDash val="solid"/>
                <a:round/>
              </a:ln>
            </c:spPr>
            <c:extLst>
              <c:ext xmlns:c16="http://schemas.microsoft.com/office/drawing/2014/chart" uri="{C3380CC4-5D6E-409C-BE32-E72D297353CC}">
                <c16:uniqueId val="{00000002-5F15-4E19-8446-AD15691CE465}"/>
              </c:ext>
            </c:extLst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1" i="0" u="none" strike="noStrike">
                    <a:solidFill>
                      <a:schemeClr val="lt1"/>
                    </a:solidFill>
                    <a:latin typeface="SB Sans Interface Semibold"/>
                    <a:ea typeface="SB Sans Interface Semibold"/>
                    <a:cs typeface="SB Sans Interface Semibold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E-commerce</c:v>
                </c:pt>
                <c:pt idx="1">
                  <c:v>Ритейл</c:v>
                </c:pt>
                <c:pt idx="2">
                  <c:v>FMCG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0.21100000000000002</c:v>
                </c:pt>
                <c:pt idx="1">
                  <c:v>9.6999999999999989E-2</c:v>
                </c:pt>
                <c:pt idx="2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15-4E19-8446-AD15691CE46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6169479"/>
        <c:axId val="1866169480"/>
      </c:barChart>
      <c:catAx>
        <c:axId val="1866169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19050" cap="flat" cmpd="sng" algn="ctr">
            <a:noFill/>
            <a:round/>
          </a:ln>
        </c:spPr>
        <c:txPr>
          <a:bodyPr/>
          <a:lstStyle/>
          <a:p>
            <a:pPr>
              <a:defRPr sz="900" cap="all">
                <a:solidFill>
                  <a:schemeClr val="bg1"/>
                </a:solidFill>
                <a:latin typeface="SB Sans Interface Semibold"/>
                <a:ea typeface="SB Sans Interface Semibold"/>
                <a:cs typeface="SB Sans Interface Semibold"/>
              </a:defRPr>
            </a:pPr>
            <a:endParaRPr lang="ru-RU"/>
          </a:p>
        </c:txPr>
        <c:crossAx val="1866169480"/>
        <c:crosses val="autoZero"/>
        <c:auto val="1"/>
        <c:lblAlgn val="ctr"/>
        <c:lblOffset val="100"/>
        <c:tickMarkSkip val="1"/>
        <c:noMultiLvlLbl val="0"/>
      </c:catAx>
      <c:valAx>
        <c:axId val="1866169480"/>
        <c:scaling>
          <c:orientation val="minMax"/>
        </c:scaling>
        <c:delete val="1"/>
        <c:axPos val="l"/>
        <c:majorGridlines>
          <c:spPr>
            <a:prstGeom prst="rect">
              <a:avLst/>
            </a:prstGeom>
            <a:ln w="9525" cap="flat" cmpd="sng" algn="ctr">
              <a:noFill/>
              <a:prstDash val="solid"/>
              <a:round/>
            </a:ln>
          </c:spPr>
        </c:majorGridlines>
        <c:numFmt formatCode="0.0%" sourceLinked="1"/>
        <c:majorTickMark val="none"/>
        <c:minorTickMark val="none"/>
        <c:tickLblPos val="nextTo"/>
        <c:crossAx val="1866169479"/>
        <c:crosses val="autoZero"/>
        <c:crossBetween val="between"/>
      </c:valAx>
      <c:spPr>
        <a:prstGeom prst="rect">
          <a:avLst/>
        </a:prstGeom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86660999999999999"/>
          <c:w val="1"/>
          <c:h val="0.13338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6962146" y="1122718"/>
      <a:ext cx="4859003" cy="4763730"/>
    </a:xfrm>
    <a:prstGeom prst="rect">
      <a:avLst/>
    </a:prstGeom>
    <a:noFill/>
    <a:ln w="9525" cap="flat" cmpd="sng" algn="ctr">
      <a:noFill/>
      <a:prstDash val="solid"/>
      <a:round/>
    </a:ln>
  </c:spPr>
  <c:txPr>
    <a:bodyPr/>
    <a:lstStyle/>
    <a:p>
      <a:pPr>
        <a:defRPr sz="9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2651-7473-49C9-AF6E-A254130CED86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37B2-FA63-4498-948C-0CBB0E97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7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dirty="0" err="1" smtClean="0">
                <a:latin typeface="SB Sans Text Heavy"/>
                <a:cs typeface="SB Sans Text Heavy"/>
              </a:rPr>
              <a:t>GenAI</a:t>
            </a:r>
            <a:r>
              <a:rPr lang="ru-RU" sz="1200" u="none" dirty="0" smtClean="0">
                <a:latin typeface="SB Sans Text Heavy"/>
                <a:cs typeface="SB Sans Text Heavy"/>
              </a:rPr>
              <a:t> помогает компаниям существенно увеличить продажи благодаря следующим решениям: </a:t>
            </a:r>
            <a:r>
              <a:rPr lang="ru-RU" sz="1200" u="none" dirty="0" smtClean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200" u="none" dirty="0" err="1" smtClean="0">
                <a:latin typeface="SB Sans Text Light"/>
                <a:cs typeface="SB Sans Text Light"/>
              </a:rPr>
              <a:t>таргетинга</a:t>
            </a:r>
            <a:r>
              <a:rPr lang="ru-RU" sz="1200" u="none" dirty="0" smtClean="0">
                <a:latin typeface="SB Sans Text Light"/>
                <a:cs typeface="SB Sans Text Light"/>
              </a:rPr>
              <a:t> аудитории.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Применение </a:t>
            </a:r>
            <a:r>
              <a:rPr lang="ru-RU" dirty="0" err="1" smtClean="0">
                <a:effectLst/>
              </a:rPr>
              <a:t>GenAI</a:t>
            </a:r>
            <a:r>
              <a:rPr lang="ru-RU" dirty="0" smtClean="0">
                <a:effectLst/>
              </a:rPr>
              <a:t> позволяет организациям эффективно управлять человеческими ресурсами:</a:t>
            </a:r>
          </a:p>
          <a:p>
            <a:pPr fontAlgn="base"/>
            <a:r>
              <a:rPr lang="ru-RU" dirty="0" smtClean="0">
                <a:effectLst/>
              </a:rPr>
              <a:t>Анализ психологических характеристик кандидатов и работников для подбора наиболее подходящих сотрудников.</a:t>
            </a:r>
          </a:p>
          <a:p>
            <a:pPr fontAlgn="base"/>
            <a:r>
              <a:rPr lang="ru-RU" dirty="0" smtClean="0">
                <a:effectLst/>
              </a:rPr>
              <a:t>Повышение </a:t>
            </a:r>
            <a:r>
              <a:rPr lang="ru-RU" dirty="0" err="1" smtClean="0">
                <a:effectLst/>
              </a:rPr>
              <a:t>вовлечённости</a:t>
            </a:r>
            <a:r>
              <a:rPr lang="ru-RU" dirty="0" smtClean="0">
                <a:effectLst/>
              </a:rPr>
              <a:t> персонала через персонализацию рабочих условий и мотивации.</a:t>
            </a:r>
          </a:p>
          <a:p>
            <a:pPr fontAlgn="base"/>
            <a:r>
              <a:rPr lang="ru-RU" dirty="0" smtClean="0">
                <a:effectLst/>
              </a:rPr>
              <a:t>Оценка производительности труда и предоставление своевременных рекомендаций по улучшению показателей.</a:t>
            </a:r>
          </a:p>
          <a:p>
            <a:pPr fontAlgn="base"/>
            <a:r>
              <a:rPr lang="ru-RU" dirty="0" smtClean="0">
                <a:effectLst/>
              </a:rPr>
              <a:t>Обучение сотрудников новым компетенциям с использованием адаптивных образовательных платформ.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1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4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2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ема презентации №1 (короткая)" userDrawn="1">
  <p:cSld name="Тема презентации №1 (коротк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 bwMode="auto">
          <a:xfrm>
            <a:off x="4347300" y="3225467"/>
            <a:ext cx="7048800" cy="1808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CFF29"/>
              </a:buClr>
              <a:buSzPts val="7000"/>
              <a:buNone/>
              <a:defRPr sz="9350">
                <a:solidFill>
                  <a:srgbClr val="ACFF29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58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3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4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2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5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2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3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0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2C3B-9B4C-4103-A52E-125C2CF0A2F5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0006-602C-4762-BC19-C500184CE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3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berhelp.sberbank.ru/sberhelp/articleservice/api/storage/default/6c9e9845-f3ce-4cec-89fa-edabd441d602.pdf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ata.tedo.ru/publications/ai-in-h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ts.ai/product/ai-agents-platform/" TargetMode="External"/><Relationship Id="rId5" Type="http://schemas.openxmlformats.org/officeDocument/2006/relationships/hyperlink" Target="https://finuslugi.ru/landing/fingpt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460545" name="Рисунок 4"/>
          <p:cNvPicPr>
            <a:picLocks noChangeAspect="1"/>
          </p:cNvPicPr>
          <p:nvPr/>
        </p:nvPicPr>
        <p:blipFill>
          <a:blip r:embed="rId2"/>
          <a:srcRect t="3579" r="12590" b="617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12488312" name="Google Shape;104;p31"/>
          <p:cNvSpPr txBox="1">
            <a:spLocks noGrp="1"/>
          </p:cNvSpPr>
          <p:nvPr>
            <p:ph type="title"/>
          </p:nvPr>
        </p:nvSpPr>
        <p:spPr bwMode="auto">
          <a:xfrm>
            <a:off x="346873" y="3220599"/>
            <a:ext cx="6611488" cy="1476432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  <a:defRPr/>
            </a:pPr>
            <a:r>
              <a:rPr lang="ru-RU" sz="4800" b="1" dirty="0" smtClean="0">
                <a:solidFill>
                  <a:srgbClr val="FFFFFF"/>
                </a:solidFill>
                <a:latin typeface="SB Sans Text Heavy"/>
                <a:ea typeface="Roboto"/>
                <a:cs typeface="SB Sans Text Heavy"/>
              </a:rPr>
              <a:t>Торговля</a:t>
            </a:r>
            <a:endParaRPr lang="ru-RU" sz="2400" b="1" dirty="0">
              <a:solidFill>
                <a:srgbClr val="FFFFFF"/>
              </a:solidFill>
              <a:latin typeface="SB Sans Text Heavy"/>
              <a:ea typeface="Roboto"/>
              <a:cs typeface="SB Sans Text Heavy"/>
            </a:endParaRPr>
          </a:p>
        </p:txBody>
      </p:sp>
      <p:grpSp>
        <p:nvGrpSpPr>
          <p:cNvPr id="967844017" name="Группа 1"/>
          <p:cNvGrpSpPr/>
          <p:nvPr/>
        </p:nvGrpSpPr>
        <p:grpSpPr bwMode="auto">
          <a:xfrm>
            <a:off x="346873" y="696897"/>
            <a:ext cx="4593425" cy="636804"/>
            <a:chOff x="346873" y="696897"/>
            <a:chExt cx="5640382" cy="781947"/>
          </a:xfrm>
        </p:grpSpPr>
        <p:pic>
          <p:nvPicPr>
            <p:cNvPr id="1668927206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118280920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5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84797080" name="Рисунок 4"/>
          <p:cNvPicPr>
            <a:picLocks noChangeAspect="1"/>
          </p:cNvPicPr>
          <p:nvPr/>
        </p:nvPicPr>
        <p:blipFill>
          <a:blip r:embed="rId2"/>
          <a:srcRect l="16982" t="213" r="-67" b="16216"/>
          <a:stretch/>
        </p:blipFill>
        <p:spPr bwMode="auto">
          <a:xfrm>
            <a:off x="0" y="0"/>
            <a:ext cx="12211124" cy="6850749"/>
          </a:xfrm>
          <a:prstGeom prst="rect">
            <a:avLst/>
          </a:prstGeom>
          <a:ln w="19050">
            <a:noFill/>
          </a:ln>
        </p:spPr>
      </p:pic>
      <p:grpSp>
        <p:nvGrpSpPr>
          <p:cNvPr id="565563334" name="Группа 40"/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14447214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41867574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25270904" name="Google Shape;132;g1fff1c36bc9_0_36"/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538986872" name="Google Shape;132;g1fff1c36bc9_0_36"/>
          <p:cNvSpPr txBox="1"/>
          <p:nvPr/>
        </p:nvSpPr>
        <p:spPr bwMode="auto">
          <a:xfrm>
            <a:off x="364707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600" b="1" i="0" u="none" strike="noStrike" cap="none" spc="0" dirty="0" smtClean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ВЛИЯНИЕ ТРЕНДА НА ЦЕЛИ КЛИЕНТОВ</a:t>
            </a:r>
            <a:endParaRPr lang="ru-RU" sz="2600" b="1" dirty="0">
              <a:solidFill>
                <a:srgbClr val="5DDEDE"/>
              </a:solidFill>
              <a:latin typeface="SB Sans Text Heavy"/>
              <a:cs typeface="SB Sans Text Heavy"/>
            </a:endParaRPr>
          </a:p>
        </p:txBody>
      </p:sp>
      <p:sp>
        <p:nvSpPr>
          <p:cNvPr id="577549584" name="TextBox 10"/>
          <p:cNvSpPr txBox="1"/>
          <p:nvPr/>
        </p:nvSpPr>
        <p:spPr bwMode="auto">
          <a:xfrm>
            <a:off x="470216" y="1642457"/>
            <a:ext cx="6866198" cy="576000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51452047" name="Блок-схема: узел 851452046"/>
          <p:cNvSpPr/>
          <p:nvPr/>
        </p:nvSpPr>
        <p:spPr bwMode="auto">
          <a:xfrm>
            <a:off x="5061928" y="1795647"/>
            <a:ext cx="280485" cy="269621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sz="140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03513466" name="TextBox 1903513465"/>
          <p:cNvSpPr txBox="1"/>
          <p:nvPr/>
        </p:nvSpPr>
        <p:spPr bwMode="auto">
          <a:xfrm>
            <a:off x="470217" y="5756834"/>
            <a:ext cx="10435305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Обзор ТехноТрендов на 2026 : 3х10 трендов на 2026 год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1" u="sng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  <a:hlinkClick r:id="rId5" tooltip="https://sberhelp.sberbank.ru/sberhelp/articleservice/api/storage/default/6c9e9845-f3ce-4cec-89fa-edabd441d602.pdf"/>
              </a:rPr>
              <a:t>https://sberhelp.sberbank.ru/sberhelp/articleservice/api/storage/default/6c9e9845-f3ce-4cec-89fa-edabd441d602.pdf</a:t>
            </a:r>
            <a:endParaRPr lang="ru-RU" sz="1200" b="0" i="1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200" b="0" i="1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052634215" name="TextBox 1052634214"/>
          <p:cNvSpPr txBox="1"/>
          <p:nvPr/>
        </p:nvSpPr>
        <p:spPr bwMode="auto">
          <a:xfrm>
            <a:off x="542117" y="1777878"/>
            <a:ext cx="4051996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i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Операционная эффективность</a:t>
            </a:r>
          </a:p>
        </p:txBody>
      </p:sp>
      <p:sp>
        <p:nvSpPr>
          <p:cNvPr id="734458397" name="Блок-схема: узел 734458396"/>
          <p:cNvSpPr/>
          <p:nvPr/>
        </p:nvSpPr>
        <p:spPr bwMode="auto">
          <a:xfrm>
            <a:off x="5650993" y="1795647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702185" name="Блок-схема: узел 1597702184"/>
          <p:cNvSpPr/>
          <p:nvPr/>
        </p:nvSpPr>
        <p:spPr bwMode="auto">
          <a:xfrm>
            <a:off x="6220763" y="1795647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1839811465" name="Блок-схема: узел 1839811464"/>
          <p:cNvSpPr/>
          <p:nvPr/>
        </p:nvSpPr>
        <p:spPr bwMode="auto">
          <a:xfrm>
            <a:off x="6827611" y="1795647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2080596939" name="TextBox 10"/>
          <p:cNvSpPr txBox="1"/>
          <p:nvPr/>
        </p:nvSpPr>
        <p:spPr bwMode="auto">
          <a:xfrm>
            <a:off x="470216" y="2485420"/>
            <a:ext cx="6866198" cy="576000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43516458" name="Блок-схема: узел 1743516457"/>
          <p:cNvSpPr/>
          <p:nvPr/>
        </p:nvSpPr>
        <p:spPr bwMode="auto">
          <a:xfrm>
            <a:off x="5061928" y="2638610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sz="140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3035518" name="TextBox 163035517"/>
          <p:cNvSpPr txBox="1"/>
          <p:nvPr/>
        </p:nvSpPr>
        <p:spPr bwMode="auto">
          <a:xfrm>
            <a:off x="524334" y="2620841"/>
            <a:ext cx="406711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i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Сохранение и трансформация бизнеса</a:t>
            </a:r>
          </a:p>
        </p:txBody>
      </p:sp>
      <p:sp>
        <p:nvSpPr>
          <p:cNvPr id="698613394" name="Блок-схема: узел 698613393"/>
          <p:cNvSpPr/>
          <p:nvPr/>
        </p:nvSpPr>
        <p:spPr bwMode="auto">
          <a:xfrm>
            <a:off x="5650993" y="2638610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5468774" name="Блок-схема: узел 1345468773"/>
          <p:cNvSpPr/>
          <p:nvPr/>
        </p:nvSpPr>
        <p:spPr bwMode="auto">
          <a:xfrm>
            <a:off x="6220763" y="2638610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1222335342" name="Блок-схема: узел 1222335341"/>
          <p:cNvSpPr/>
          <p:nvPr/>
        </p:nvSpPr>
        <p:spPr bwMode="auto">
          <a:xfrm>
            <a:off x="6827611" y="2638610"/>
            <a:ext cx="280484" cy="26962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1196089463" name="TextBox 10"/>
          <p:cNvSpPr txBox="1"/>
          <p:nvPr/>
        </p:nvSpPr>
        <p:spPr bwMode="auto">
          <a:xfrm>
            <a:off x="470216" y="3328383"/>
            <a:ext cx="6866198" cy="576000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91521643" name="Блок-схема: узел 291521642"/>
          <p:cNvSpPr/>
          <p:nvPr/>
        </p:nvSpPr>
        <p:spPr bwMode="auto">
          <a:xfrm>
            <a:off x="5061928" y="3481573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sz="140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96186423" name="TextBox 596186422"/>
          <p:cNvSpPr txBox="1"/>
          <p:nvPr/>
        </p:nvSpPr>
        <p:spPr bwMode="auto">
          <a:xfrm>
            <a:off x="542117" y="3463803"/>
            <a:ext cx="407431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i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выручки</a:t>
            </a:r>
          </a:p>
        </p:txBody>
      </p:sp>
      <p:sp>
        <p:nvSpPr>
          <p:cNvPr id="1161571500" name="Блок-схема: узел 1161571499"/>
          <p:cNvSpPr/>
          <p:nvPr/>
        </p:nvSpPr>
        <p:spPr bwMode="auto">
          <a:xfrm>
            <a:off x="5650993" y="3481573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949893" name="Блок-схема: узел 925949892"/>
          <p:cNvSpPr/>
          <p:nvPr/>
        </p:nvSpPr>
        <p:spPr bwMode="auto">
          <a:xfrm>
            <a:off x="6220763" y="3481573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499743122" name="Блок-схема: узел 499743121"/>
          <p:cNvSpPr/>
          <p:nvPr/>
        </p:nvSpPr>
        <p:spPr bwMode="auto">
          <a:xfrm>
            <a:off x="6827611" y="3481573"/>
            <a:ext cx="280484" cy="26962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1375947478" name="TextBox 10"/>
          <p:cNvSpPr txBox="1"/>
          <p:nvPr/>
        </p:nvSpPr>
        <p:spPr bwMode="auto">
          <a:xfrm>
            <a:off x="470216" y="4171345"/>
            <a:ext cx="6866198" cy="576000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12195280" name="Блок-схема: узел 1712195279"/>
          <p:cNvSpPr/>
          <p:nvPr/>
        </p:nvSpPr>
        <p:spPr bwMode="auto">
          <a:xfrm>
            <a:off x="5061928" y="4324535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sz="140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85310712" name="TextBox 1485310711"/>
          <p:cNvSpPr txBox="1"/>
          <p:nvPr/>
        </p:nvSpPr>
        <p:spPr bwMode="auto">
          <a:xfrm>
            <a:off x="542117" y="4215325"/>
            <a:ext cx="4093394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i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персоналом </a:t>
            </a:r>
          </a:p>
          <a:p>
            <a:pPr algn="l">
              <a:defRPr/>
            </a:pPr>
            <a:r>
              <a:rPr sz="1200" i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(развитие компетенций)</a:t>
            </a:r>
          </a:p>
        </p:txBody>
      </p:sp>
      <p:sp>
        <p:nvSpPr>
          <p:cNvPr id="1682061318" name="Блок-схема: узел 1682061317"/>
          <p:cNvSpPr/>
          <p:nvPr/>
        </p:nvSpPr>
        <p:spPr bwMode="auto">
          <a:xfrm>
            <a:off x="5650993" y="4324535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660767" name="Блок-схема: узел 599660766"/>
          <p:cNvSpPr/>
          <p:nvPr/>
        </p:nvSpPr>
        <p:spPr bwMode="auto">
          <a:xfrm>
            <a:off x="6220763" y="4324535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1794144189" name="Блок-схема: узел 1794144188"/>
          <p:cNvSpPr/>
          <p:nvPr/>
        </p:nvSpPr>
        <p:spPr bwMode="auto">
          <a:xfrm>
            <a:off x="6827611" y="4324535"/>
            <a:ext cx="280484" cy="26962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1975884557" name="TextBox 10"/>
          <p:cNvSpPr txBox="1"/>
          <p:nvPr/>
        </p:nvSpPr>
        <p:spPr bwMode="auto">
          <a:xfrm>
            <a:off x="470216" y="5014307"/>
            <a:ext cx="6866198" cy="576000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64968641" name="Блок-схема: узел 464968640"/>
          <p:cNvSpPr/>
          <p:nvPr/>
        </p:nvSpPr>
        <p:spPr bwMode="auto">
          <a:xfrm>
            <a:off x="5061928" y="5167497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sz="140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615409275" name="TextBox 615409274"/>
          <p:cNvSpPr txBox="1"/>
          <p:nvPr/>
        </p:nvSpPr>
        <p:spPr bwMode="auto">
          <a:xfrm>
            <a:off x="561917" y="5149728"/>
            <a:ext cx="407215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i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Новый бизнес</a:t>
            </a:r>
          </a:p>
        </p:txBody>
      </p:sp>
      <p:sp>
        <p:nvSpPr>
          <p:cNvPr id="1235638218" name="Блок-схема: узел 1235638217"/>
          <p:cNvSpPr/>
          <p:nvPr/>
        </p:nvSpPr>
        <p:spPr bwMode="auto">
          <a:xfrm>
            <a:off x="5650993" y="5167497"/>
            <a:ext cx="280484" cy="269620"/>
          </a:xfrm>
          <a:prstGeom prst="flowChartConnector">
            <a:avLst/>
          </a:prstGeom>
          <a:solidFill>
            <a:srgbClr val="1ABDB7"/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071976" name="Блок-схема: узел 862071975"/>
          <p:cNvSpPr/>
          <p:nvPr/>
        </p:nvSpPr>
        <p:spPr bwMode="auto">
          <a:xfrm>
            <a:off x="6220763" y="5167497"/>
            <a:ext cx="280484" cy="26962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1507734894" name="Блок-схема: узел 1507734893"/>
          <p:cNvSpPr/>
          <p:nvPr/>
        </p:nvSpPr>
        <p:spPr bwMode="auto">
          <a:xfrm>
            <a:off x="6827611" y="5167497"/>
            <a:ext cx="280484" cy="269620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40E0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b="1"/>
          </a:p>
        </p:txBody>
      </p:sp>
      <p:sp>
        <p:nvSpPr>
          <p:cNvPr id="930494629" name="TextBox 930494628"/>
          <p:cNvSpPr txBox="1"/>
          <p:nvPr/>
        </p:nvSpPr>
        <p:spPr bwMode="auto">
          <a:xfrm>
            <a:off x="7943138" y="2039056"/>
            <a:ext cx="3738719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Ожидаемый финансовый эффект от GenAI к 2030 </a:t>
            </a:r>
          </a:p>
        </p:txBody>
      </p:sp>
      <p:sp>
        <p:nvSpPr>
          <p:cNvPr id="1050924074" name="TextBox 1050924073"/>
          <p:cNvSpPr txBox="1"/>
          <p:nvPr/>
        </p:nvSpPr>
        <p:spPr bwMode="auto">
          <a:xfrm>
            <a:off x="7993215" y="2823202"/>
            <a:ext cx="3638566" cy="9330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 до </a:t>
            </a:r>
            <a:r>
              <a:rPr lang="ru-RU" sz="48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2,7 </a:t>
            </a:r>
            <a:r>
              <a:rPr lang="ru-RU" sz="28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трлн руб</a:t>
            </a:r>
            <a:endParaRPr lang="ru-RU" sz="2400" b="1" i="0" u="none" strike="noStrike" cap="none" spc="0">
              <a:gradFill>
                <a:gsLst>
                  <a:gs pos="0">
                    <a:srgbClr val="A7D941"/>
                  </a:gs>
                  <a:gs pos="32000">
                    <a:srgbClr val="92D050"/>
                  </a:gs>
                  <a:gs pos="63000">
                    <a:srgbClr val="00B0F0"/>
                  </a:gs>
                </a:gsLst>
                <a:lin ang="8400000" scaled="1"/>
              </a:gradFill>
              <a:latin typeface="SB Sans Display"/>
              <a:cs typeface="SB Sans Display"/>
            </a:endParaRPr>
          </a:p>
        </p:txBody>
      </p:sp>
      <p:sp>
        <p:nvSpPr>
          <p:cNvPr id="230302984" name="TextBox 230302983"/>
          <p:cNvSpPr txBox="1"/>
          <p:nvPr/>
        </p:nvSpPr>
        <p:spPr bwMode="auto">
          <a:xfrm>
            <a:off x="7993215" y="3946612"/>
            <a:ext cx="3795869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Суммарный годовой финансовый эффект для российской экономики от внедрения технологий ИИ составит 7,9–12,8 трлн рублей к 2030 г. Это эквивалентно до 5,5% от прогнозируемого ВВП России в 2030 г., или объему прибыли</a:t>
            </a:r>
            <a:endParaRPr lang="ru-RU" sz="12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всей банковской отрасли.</a:t>
            </a:r>
            <a:endParaRPr sz="12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648935670" name="TextBox 648935669"/>
          <p:cNvSpPr txBox="1"/>
          <p:nvPr/>
        </p:nvSpPr>
        <p:spPr bwMode="auto">
          <a:xfrm>
            <a:off x="431751" y="6259934"/>
            <a:ext cx="11198951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Источник: Яков и Партнеры: Искусственный интеллект в России — 2025: тренды и перспективы, опрос индустриальных компаний.</a:t>
            </a:r>
            <a:endParaRPr lang="ru-RU" sz="1200" b="0" i="1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98649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67654426" name="Рисунок 9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118" y="-3240"/>
            <a:ext cx="12191760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622641490" name="Блок-схема: альтернативный процесс 1622641489"/>
          <p:cNvSpPr/>
          <p:nvPr/>
        </p:nvSpPr>
        <p:spPr bwMode="auto">
          <a:xfrm>
            <a:off x="424415" y="4183917"/>
            <a:ext cx="11061339" cy="752567"/>
          </a:xfrm>
          <a:prstGeom prst="flowChartAlternateProcess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7129539" name="Блок-схема: альтернативный процесс 2097129538"/>
          <p:cNvSpPr/>
          <p:nvPr/>
        </p:nvSpPr>
        <p:spPr bwMode="auto">
          <a:xfrm>
            <a:off x="424415" y="5666682"/>
            <a:ext cx="11061339" cy="752567"/>
          </a:xfrm>
          <a:prstGeom prst="flowChartAlternateProcess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477474" name="Блок-схема: альтернативный процесс 1761477473"/>
          <p:cNvSpPr/>
          <p:nvPr/>
        </p:nvSpPr>
        <p:spPr bwMode="auto">
          <a:xfrm>
            <a:off x="424415" y="2701152"/>
            <a:ext cx="11084897" cy="752567"/>
          </a:xfrm>
          <a:prstGeom prst="flowChartAlternateProcess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4122442" name="Блок-схема: альтернативный процесс 1534122441"/>
          <p:cNvSpPr/>
          <p:nvPr/>
        </p:nvSpPr>
        <p:spPr bwMode="auto">
          <a:xfrm>
            <a:off x="424415" y="3516619"/>
            <a:ext cx="11061339" cy="612648"/>
          </a:xfrm>
          <a:prstGeom prst="flowChartAlternateProcess">
            <a:avLst/>
          </a:prstGeom>
          <a:solidFill>
            <a:srgbClr val="3A7165">
              <a:alpha val="7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941249" name="Блок-схема: альтернативный процесс 477941248"/>
          <p:cNvSpPr/>
          <p:nvPr/>
        </p:nvSpPr>
        <p:spPr bwMode="auto">
          <a:xfrm>
            <a:off x="424415" y="4999384"/>
            <a:ext cx="11061339" cy="612648"/>
          </a:xfrm>
          <a:prstGeom prst="flowChartAlternateProcess">
            <a:avLst/>
          </a:prstGeom>
          <a:solidFill>
            <a:srgbClr val="3A7165">
              <a:alpha val="7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854280" name="Google Shape;132;g1fff1c36bc9_0_ 1"/>
          <p:cNvSpPr/>
          <p:nvPr/>
        </p:nvSpPr>
        <p:spPr bwMode="auto">
          <a:xfrm>
            <a:off x="364680" y="304560"/>
            <a:ext cx="11515320" cy="967680"/>
          </a:xfrm>
          <a:prstGeom prst="rect">
            <a:avLst/>
          </a:prstGeom>
          <a:noFill/>
          <a:ln>
            <a:noFill/>
          </a:ln>
        </p:spPr>
        <p:txBody>
          <a:bodyPr lIns="122040" tIns="122040" rIns="122040" bIns="122040" anchor="t">
            <a:noAutofit/>
          </a:bodyPr>
          <a:lstStyle/>
          <a:p>
            <a:pPr marL="0" marR="0" indent="0" algn="l" defTabSz="121931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Скв</a:t>
            </a:r>
            <a:r>
              <a:rPr lang="ru-RU" sz="24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озные </a:t>
            </a:r>
            <a:r>
              <a:rPr lang="ru-RU" sz="26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функции имеют высокий потенциал для ИИ-оптимизации</a:t>
            </a:r>
            <a:endParaRPr lang="ru-RU" sz="2600" b="1" i="0" u="none" strike="noStrike" cap="none" spc="0">
              <a:solidFill>
                <a:srgbClr val="5DDEDE"/>
              </a:solidFill>
              <a:latin typeface="SB Sans Text Heavy"/>
              <a:cs typeface="SB Sans Text Heavy"/>
            </a:endParaRPr>
          </a:p>
        </p:txBody>
      </p:sp>
      <p:sp>
        <p:nvSpPr>
          <p:cNvPr id="1954339625" name="TextBox 1954339624"/>
          <p:cNvSpPr txBox="1"/>
          <p:nvPr/>
        </p:nvSpPr>
        <p:spPr bwMode="auto">
          <a:xfrm>
            <a:off x="1206113" y="5684001"/>
            <a:ext cx="4553253" cy="730440"/>
          </a:xfrm>
          <a:prstGeom prst="rect">
            <a:avLst/>
          </a:prstGeom>
          <a:noFill/>
          <a:ln w="0">
            <a:noFill/>
          </a:ln>
        </p:spPr>
        <p:txBody>
          <a:bodyPr wrap="squar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Работа с отзывами</a:t>
            </a:r>
          </a:p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(мониторинг и классификация; рекомендации по улучшению сервиса)</a:t>
            </a:r>
            <a:endParaRPr lang="ru-RU"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509049861" name="TextBox 509049860"/>
          <p:cNvSpPr txBox="1"/>
          <p:nvPr/>
        </p:nvSpPr>
        <p:spPr bwMode="auto">
          <a:xfrm>
            <a:off x="1141313" y="2823021"/>
            <a:ext cx="4396848" cy="517077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Навигация клиента по товарам/услугам </a:t>
            </a:r>
          </a:p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(персонализированные рекомендации, доставка)</a:t>
            </a:r>
            <a:endParaRPr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374858055" name="TextBox 374858054"/>
          <p:cNvSpPr txBox="1"/>
          <p:nvPr/>
        </p:nvSpPr>
        <p:spPr bwMode="auto">
          <a:xfrm>
            <a:off x="1207553" y="5047168"/>
            <a:ext cx="3466251" cy="517077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Планирование и прогнозирование</a:t>
            </a:r>
          </a:p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(спрос; загрузка персонала; списания)</a:t>
            </a:r>
            <a:endParaRPr lang="ru-RU"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653584109" name="TextBox 653584108"/>
          <p:cNvSpPr txBox="1"/>
          <p:nvPr/>
        </p:nvSpPr>
        <p:spPr bwMode="auto">
          <a:xfrm>
            <a:off x="6304758" y="1474200"/>
            <a:ext cx="982229" cy="303717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Торговля</a:t>
            </a:r>
            <a:endParaRPr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278681884" name="TextBox 1278681883"/>
          <p:cNvSpPr txBox="1"/>
          <p:nvPr/>
        </p:nvSpPr>
        <p:spPr bwMode="auto">
          <a:xfrm>
            <a:off x="8048958" y="1460520"/>
            <a:ext cx="872349" cy="303717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HoReCa</a:t>
            </a:r>
            <a:endParaRPr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859099041" name="TextBox 1859099040"/>
          <p:cNvSpPr txBox="1"/>
          <p:nvPr/>
        </p:nvSpPr>
        <p:spPr bwMode="auto">
          <a:xfrm>
            <a:off x="9444678" y="1460520"/>
            <a:ext cx="1707114" cy="303717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Здравоохранение</a:t>
            </a:r>
            <a:endParaRPr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292991092" name="TextBox 292991091"/>
          <p:cNvSpPr txBox="1"/>
          <p:nvPr/>
        </p:nvSpPr>
        <p:spPr bwMode="auto">
          <a:xfrm>
            <a:off x="1112873" y="3564405"/>
            <a:ext cx="4086055" cy="517077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Фиксация и обработка голосовых сообщений</a:t>
            </a:r>
          </a:p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(co-pilot сотрудника; ассистент клиента)</a:t>
            </a:r>
            <a:endParaRPr lang="ru-RU"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501767897" name="TextBox 501767896"/>
          <p:cNvSpPr txBox="1"/>
          <p:nvPr/>
        </p:nvSpPr>
        <p:spPr bwMode="auto">
          <a:xfrm>
            <a:off x="1171553" y="4305785"/>
            <a:ext cx="4306879" cy="517077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Маркетинговые коммуникации</a:t>
            </a:r>
          </a:p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(рассылки для клиентов; рекламные проспекты)</a:t>
            </a:r>
            <a:endParaRPr lang="ru-RU"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107179417" name="Овал 1107179416"/>
          <p:cNvSpPr/>
          <p:nvPr/>
        </p:nvSpPr>
        <p:spPr bwMode="auto">
          <a:xfrm>
            <a:off x="6577674" y="2901740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1389470" name="Овал 1931389469"/>
          <p:cNvSpPr/>
          <p:nvPr/>
        </p:nvSpPr>
        <p:spPr bwMode="auto">
          <a:xfrm>
            <a:off x="8305674" y="2901740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5396780" name="Овал 975396779"/>
          <p:cNvSpPr/>
          <p:nvPr/>
        </p:nvSpPr>
        <p:spPr bwMode="auto">
          <a:xfrm>
            <a:off x="10249675" y="2901740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8253357" name="Овал 1458253356"/>
          <p:cNvSpPr/>
          <p:nvPr/>
        </p:nvSpPr>
        <p:spPr bwMode="auto">
          <a:xfrm>
            <a:off x="6577314" y="3643123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941671" name="Овал 141941670"/>
          <p:cNvSpPr/>
          <p:nvPr/>
        </p:nvSpPr>
        <p:spPr bwMode="auto">
          <a:xfrm>
            <a:off x="8305314" y="3643123"/>
            <a:ext cx="359640" cy="359640"/>
          </a:xfrm>
          <a:prstGeom prst="ellipse">
            <a:avLst/>
          </a:prstGeom>
          <a:solidFill>
            <a:srgbClr val="E6E6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1845981" name="Овал 1281845980"/>
          <p:cNvSpPr/>
          <p:nvPr/>
        </p:nvSpPr>
        <p:spPr bwMode="auto">
          <a:xfrm>
            <a:off x="10249315" y="3643123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438900" name="Овал 691438899"/>
          <p:cNvSpPr/>
          <p:nvPr/>
        </p:nvSpPr>
        <p:spPr bwMode="auto">
          <a:xfrm>
            <a:off x="6577314" y="4399498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649949" name="Овал 699649948"/>
          <p:cNvSpPr/>
          <p:nvPr/>
        </p:nvSpPr>
        <p:spPr bwMode="auto">
          <a:xfrm>
            <a:off x="8305314" y="4399498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3407265" name="Овал 1283407264"/>
          <p:cNvSpPr/>
          <p:nvPr/>
        </p:nvSpPr>
        <p:spPr bwMode="auto">
          <a:xfrm>
            <a:off x="10249675" y="4399498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9748120" name="Овал 1959748119"/>
          <p:cNvSpPr/>
          <p:nvPr/>
        </p:nvSpPr>
        <p:spPr bwMode="auto">
          <a:xfrm>
            <a:off x="6577674" y="5125888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209743" name="Овал 465209742"/>
          <p:cNvSpPr/>
          <p:nvPr/>
        </p:nvSpPr>
        <p:spPr bwMode="auto">
          <a:xfrm>
            <a:off x="8305674" y="5125888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5981365" name="Овал 1285981364"/>
          <p:cNvSpPr/>
          <p:nvPr/>
        </p:nvSpPr>
        <p:spPr bwMode="auto">
          <a:xfrm>
            <a:off x="10249675" y="5125888"/>
            <a:ext cx="359640" cy="359640"/>
          </a:xfrm>
          <a:prstGeom prst="ellipse">
            <a:avLst/>
          </a:prstGeom>
          <a:solidFill>
            <a:srgbClr val="D6706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sz="1800" b="0" u="none" strike="noStrike">
              <a:solidFill>
                <a:srgbClr val="000000"/>
              </a:solidFill>
              <a:highlight>
                <a:srgbClr val="FF0000"/>
              </a:highlight>
              <a:latin typeface="Arial"/>
            </a:endParaRPr>
          </a:p>
        </p:txBody>
      </p:sp>
      <p:sp>
        <p:nvSpPr>
          <p:cNvPr id="220415000" name="Овал 220414999"/>
          <p:cNvSpPr/>
          <p:nvPr/>
        </p:nvSpPr>
        <p:spPr bwMode="auto">
          <a:xfrm>
            <a:off x="6577314" y="5836461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061890" name="Овал 339061889"/>
          <p:cNvSpPr/>
          <p:nvPr/>
        </p:nvSpPr>
        <p:spPr bwMode="auto">
          <a:xfrm>
            <a:off x="8305314" y="5850141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sz="1800" b="0" u="none" strike="noStrike">
              <a:solidFill>
                <a:srgbClr val="000000"/>
              </a:solidFill>
              <a:highlight>
                <a:srgbClr val="00FF00"/>
              </a:highlight>
              <a:latin typeface="Arial"/>
            </a:endParaRPr>
          </a:p>
        </p:txBody>
      </p:sp>
      <p:sp>
        <p:nvSpPr>
          <p:cNvPr id="1832716791" name="Овал 1832716790"/>
          <p:cNvSpPr/>
          <p:nvPr/>
        </p:nvSpPr>
        <p:spPr bwMode="auto">
          <a:xfrm>
            <a:off x="10249315" y="5850141"/>
            <a:ext cx="359640" cy="359640"/>
          </a:xfrm>
          <a:prstGeom prst="ellipse">
            <a:avLst/>
          </a:prstGeom>
          <a:solidFill>
            <a:srgbClr val="E6E63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48608" name="Блок-схема: альтернативный процесс 51648607"/>
          <p:cNvSpPr/>
          <p:nvPr/>
        </p:nvSpPr>
        <p:spPr bwMode="auto">
          <a:xfrm>
            <a:off x="424415" y="2033854"/>
            <a:ext cx="11084897" cy="612648"/>
          </a:xfrm>
          <a:prstGeom prst="flowChartAlternateProcess">
            <a:avLst/>
          </a:prstGeom>
          <a:solidFill>
            <a:srgbClr val="3A7165">
              <a:alpha val="7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519512" name="Овал 1498519511"/>
          <p:cNvSpPr/>
          <p:nvPr/>
        </p:nvSpPr>
        <p:spPr bwMode="auto">
          <a:xfrm>
            <a:off x="6577314" y="2160360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1012747" name="TextBox 1241012746"/>
          <p:cNvSpPr txBox="1"/>
          <p:nvPr/>
        </p:nvSpPr>
        <p:spPr bwMode="auto">
          <a:xfrm>
            <a:off x="1188113" y="2081638"/>
            <a:ext cx="3851718" cy="517077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Обработка входящих обращений клиентов</a:t>
            </a:r>
            <a:endParaRPr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  <a:p>
            <a:pPr>
              <a:defRPr/>
            </a:pPr>
            <a:r>
              <a:rPr lang="ru-RU" sz="1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(поиск в почте, в карточке клиента) </a:t>
            </a:r>
            <a:endParaRPr sz="14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2097827531" name="Овал 2097827530"/>
          <p:cNvSpPr/>
          <p:nvPr/>
        </p:nvSpPr>
        <p:spPr bwMode="auto">
          <a:xfrm>
            <a:off x="8305314" y="2160360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5749866" name="Овал 1745749865"/>
          <p:cNvSpPr/>
          <p:nvPr/>
        </p:nvSpPr>
        <p:spPr bwMode="auto">
          <a:xfrm>
            <a:off x="10249675" y="2160360"/>
            <a:ext cx="359640" cy="359640"/>
          </a:xfrm>
          <a:prstGeom prst="ellipse">
            <a:avLst/>
          </a:prstGeom>
          <a:solidFill>
            <a:srgbClr val="66C9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16463097" name="Группа 708"/>
          <p:cNvGrpSpPr/>
          <p:nvPr/>
        </p:nvGrpSpPr>
        <p:grpSpPr bwMode="auto">
          <a:xfrm>
            <a:off x="571500" y="2830531"/>
            <a:ext cx="449262" cy="496886"/>
            <a:chOff x="4381499" y="4416426"/>
            <a:chExt cx="449262" cy="496886"/>
          </a:xfrm>
        </p:grpSpPr>
        <p:sp>
          <p:nvSpPr>
            <p:cNvPr id="1100344327" name="Freeform 106"/>
            <p:cNvSpPr/>
            <p:nvPr/>
          </p:nvSpPr>
          <p:spPr bwMode="auto">
            <a:xfrm>
              <a:off x="4411661" y="4416426"/>
              <a:ext cx="325436" cy="434973"/>
            </a:xfrm>
            <a:custGeom>
              <a:avLst/>
              <a:gdLst>
                <a:gd name="T0" fmla="*/ 132 w 168"/>
                <a:gd name="T1" fmla="*/ 224 h 224"/>
                <a:gd name="T2" fmla="*/ 4 w 168"/>
                <a:gd name="T3" fmla="*/ 224 h 224"/>
                <a:gd name="T4" fmla="*/ 0 w 168"/>
                <a:gd name="T5" fmla="*/ 220 h 224"/>
                <a:gd name="T6" fmla="*/ 0 w 168"/>
                <a:gd name="T7" fmla="*/ 4 h 224"/>
                <a:gd name="T8" fmla="*/ 4 w 168"/>
                <a:gd name="T9" fmla="*/ 0 h 224"/>
                <a:gd name="T10" fmla="*/ 164 w 168"/>
                <a:gd name="T11" fmla="*/ 0 h 224"/>
                <a:gd name="T12" fmla="*/ 168 w 168"/>
                <a:gd name="T13" fmla="*/ 4 h 224"/>
                <a:gd name="T14" fmla="*/ 168 w 168"/>
                <a:gd name="T15" fmla="*/ 100 h 224"/>
                <a:gd name="T16" fmla="*/ 160 w 168"/>
                <a:gd name="T17" fmla="*/ 100 h 224"/>
                <a:gd name="T18" fmla="*/ 160 w 168"/>
                <a:gd name="T19" fmla="*/ 8 h 224"/>
                <a:gd name="T20" fmla="*/ 8 w 168"/>
                <a:gd name="T21" fmla="*/ 8 h 224"/>
                <a:gd name="T22" fmla="*/ 8 w 168"/>
                <a:gd name="T23" fmla="*/ 216 h 224"/>
                <a:gd name="T24" fmla="*/ 132 w 168"/>
                <a:gd name="T25" fmla="*/ 216 h 224"/>
                <a:gd name="T26" fmla="*/ 132 w 168"/>
                <a:gd name="T2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" h="224" extrusionOk="0">
                  <a:moveTo>
                    <a:pt x="132" y="224"/>
                  </a:moveTo>
                  <a:cubicBezTo>
                    <a:pt x="4" y="224"/>
                    <a:pt x="4" y="224"/>
                    <a:pt x="4" y="224"/>
                  </a:cubicBezTo>
                  <a:cubicBezTo>
                    <a:pt x="2" y="224"/>
                    <a:pt x="0" y="223"/>
                    <a:pt x="0" y="2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6" y="0"/>
                    <a:pt x="168" y="2"/>
                    <a:pt x="168" y="4"/>
                  </a:cubicBezTo>
                  <a:cubicBezTo>
                    <a:pt x="168" y="100"/>
                    <a:pt x="168" y="100"/>
                    <a:pt x="168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132" y="216"/>
                    <a:pt x="132" y="216"/>
                    <a:pt x="132" y="216"/>
                  </a:cubicBezTo>
                  <a:lnTo>
                    <a:pt x="132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8827566" name="Freeform 107"/>
            <p:cNvSpPr/>
            <p:nvPr/>
          </p:nvSpPr>
          <p:spPr bwMode="auto">
            <a:xfrm>
              <a:off x="4691062" y="4625974"/>
              <a:ext cx="139698" cy="217486"/>
            </a:xfrm>
            <a:custGeom>
              <a:avLst/>
              <a:gdLst>
                <a:gd name="T0" fmla="*/ 60 w 72"/>
                <a:gd name="T1" fmla="*/ 112 h 112"/>
                <a:gd name="T2" fmla="*/ 52 w 72"/>
                <a:gd name="T3" fmla="*/ 112 h 112"/>
                <a:gd name="T4" fmla="*/ 52 w 72"/>
                <a:gd name="T5" fmla="*/ 103 h 112"/>
                <a:gd name="T6" fmla="*/ 64 w 72"/>
                <a:gd name="T7" fmla="*/ 64 h 112"/>
                <a:gd name="T8" fmla="*/ 64 w 72"/>
                <a:gd name="T9" fmla="*/ 28 h 112"/>
                <a:gd name="T10" fmla="*/ 60 w 72"/>
                <a:gd name="T11" fmla="*/ 24 h 112"/>
                <a:gd name="T12" fmla="*/ 56 w 72"/>
                <a:gd name="T13" fmla="*/ 28 h 112"/>
                <a:gd name="T14" fmla="*/ 48 w 72"/>
                <a:gd name="T15" fmla="*/ 28 h 112"/>
                <a:gd name="T16" fmla="*/ 48 w 72"/>
                <a:gd name="T17" fmla="*/ 20 h 112"/>
                <a:gd name="T18" fmla="*/ 44 w 72"/>
                <a:gd name="T19" fmla="*/ 16 h 112"/>
                <a:gd name="T20" fmla="*/ 40 w 72"/>
                <a:gd name="T21" fmla="*/ 20 h 112"/>
                <a:gd name="T22" fmla="*/ 32 w 72"/>
                <a:gd name="T23" fmla="*/ 20 h 112"/>
                <a:gd name="T24" fmla="*/ 28 w 72"/>
                <a:gd name="T25" fmla="*/ 16 h 112"/>
                <a:gd name="T26" fmla="*/ 24 w 72"/>
                <a:gd name="T27" fmla="*/ 20 h 112"/>
                <a:gd name="T28" fmla="*/ 16 w 72"/>
                <a:gd name="T29" fmla="*/ 20 h 112"/>
                <a:gd name="T30" fmla="*/ 16 w 72"/>
                <a:gd name="T31" fmla="*/ 12 h 112"/>
                <a:gd name="T32" fmla="*/ 12 w 72"/>
                <a:gd name="T33" fmla="*/ 8 h 112"/>
                <a:gd name="T34" fmla="*/ 8 w 72"/>
                <a:gd name="T35" fmla="*/ 12 h 112"/>
                <a:gd name="T36" fmla="*/ 8 w 72"/>
                <a:gd name="T37" fmla="*/ 56 h 112"/>
                <a:gd name="T38" fmla="*/ 0 w 72"/>
                <a:gd name="T39" fmla="*/ 56 h 112"/>
                <a:gd name="T40" fmla="*/ 0 w 72"/>
                <a:gd name="T41" fmla="*/ 12 h 112"/>
                <a:gd name="T42" fmla="*/ 12 w 72"/>
                <a:gd name="T43" fmla="*/ 0 h 112"/>
                <a:gd name="T44" fmla="*/ 24 w 72"/>
                <a:gd name="T45" fmla="*/ 9 h 112"/>
                <a:gd name="T46" fmla="*/ 36 w 72"/>
                <a:gd name="T47" fmla="*/ 12 h 112"/>
                <a:gd name="T48" fmla="*/ 44 w 72"/>
                <a:gd name="T49" fmla="*/ 8 h 112"/>
                <a:gd name="T50" fmla="*/ 56 w 72"/>
                <a:gd name="T51" fmla="*/ 17 h 112"/>
                <a:gd name="T52" fmla="*/ 60 w 72"/>
                <a:gd name="T53" fmla="*/ 16 h 112"/>
                <a:gd name="T54" fmla="*/ 72 w 72"/>
                <a:gd name="T55" fmla="*/ 28 h 112"/>
                <a:gd name="T56" fmla="*/ 72 w 72"/>
                <a:gd name="T57" fmla="*/ 66 h 112"/>
                <a:gd name="T58" fmla="*/ 60 w 72"/>
                <a:gd name="T59" fmla="*/ 105 h 112"/>
                <a:gd name="T60" fmla="*/ 60 w 72"/>
                <a:gd name="T6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112" extrusionOk="0">
                  <a:moveTo>
                    <a:pt x="60" y="112"/>
                  </a:moveTo>
                  <a:cubicBezTo>
                    <a:pt x="52" y="112"/>
                    <a:pt x="52" y="112"/>
                    <a:pt x="52" y="112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6"/>
                    <a:pt x="62" y="24"/>
                    <a:pt x="60" y="24"/>
                  </a:cubicBezTo>
                  <a:cubicBezTo>
                    <a:pt x="58" y="24"/>
                    <a:pt x="56" y="26"/>
                    <a:pt x="56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18"/>
                    <a:pt x="46" y="16"/>
                    <a:pt x="44" y="16"/>
                  </a:cubicBezTo>
                  <a:cubicBezTo>
                    <a:pt x="42" y="16"/>
                    <a:pt x="40" y="18"/>
                    <a:pt x="40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8"/>
                    <a:pt x="30" y="16"/>
                    <a:pt x="28" y="16"/>
                  </a:cubicBezTo>
                  <a:cubicBezTo>
                    <a:pt x="26" y="16"/>
                    <a:pt x="24" y="18"/>
                    <a:pt x="2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2" y="4"/>
                    <a:pt x="24" y="9"/>
                  </a:cubicBezTo>
                  <a:cubicBezTo>
                    <a:pt x="28" y="8"/>
                    <a:pt x="33" y="9"/>
                    <a:pt x="36" y="12"/>
                  </a:cubicBezTo>
                  <a:cubicBezTo>
                    <a:pt x="38" y="10"/>
                    <a:pt x="41" y="8"/>
                    <a:pt x="44" y="8"/>
                  </a:cubicBezTo>
                  <a:cubicBezTo>
                    <a:pt x="50" y="8"/>
                    <a:pt x="54" y="12"/>
                    <a:pt x="56" y="17"/>
                  </a:cubicBezTo>
                  <a:cubicBezTo>
                    <a:pt x="57" y="17"/>
                    <a:pt x="58" y="16"/>
                    <a:pt x="60" y="16"/>
                  </a:cubicBezTo>
                  <a:cubicBezTo>
                    <a:pt x="67" y="16"/>
                    <a:pt x="72" y="22"/>
                    <a:pt x="72" y="28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60" y="105"/>
                    <a:pt x="60" y="105"/>
                    <a:pt x="60" y="105"/>
                  </a:cubicBezTo>
                  <a:lnTo>
                    <a:pt x="60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550779" name="Rectangle 108"/>
            <p:cNvSpPr>
              <a:spLocks noChangeArrowheads="1"/>
            </p:cNvSpPr>
            <p:nvPr/>
          </p:nvSpPr>
          <p:spPr bwMode="auto">
            <a:xfrm>
              <a:off x="4722810" y="4648199"/>
              <a:ext cx="14286" cy="55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410148" name="Rectangle 109"/>
            <p:cNvSpPr>
              <a:spLocks noChangeArrowheads="1"/>
            </p:cNvSpPr>
            <p:nvPr/>
          </p:nvSpPr>
          <p:spPr bwMode="auto">
            <a:xfrm>
              <a:off x="4752974" y="4664074"/>
              <a:ext cx="15873" cy="39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7177439" name="Rectangle 110"/>
            <p:cNvSpPr>
              <a:spLocks noChangeArrowheads="1"/>
            </p:cNvSpPr>
            <p:nvPr/>
          </p:nvSpPr>
          <p:spPr bwMode="auto">
            <a:xfrm>
              <a:off x="4784725" y="4679949"/>
              <a:ext cx="14286" cy="23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7433432" name="Freeform 111"/>
            <p:cNvSpPr/>
            <p:nvPr/>
          </p:nvSpPr>
          <p:spPr bwMode="auto">
            <a:xfrm>
              <a:off x="4659311" y="4695824"/>
              <a:ext cx="55561" cy="147636"/>
            </a:xfrm>
            <a:custGeom>
              <a:avLst/>
              <a:gdLst>
                <a:gd name="T0" fmla="*/ 35 w 35"/>
                <a:gd name="T1" fmla="*/ 93 h 93"/>
                <a:gd name="T2" fmla="*/ 25 w 35"/>
                <a:gd name="T3" fmla="*/ 93 h 93"/>
                <a:gd name="T4" fmla="*/ 25 w 35"/>
                <a:gd name="T5" fmla="*/ 76 h 93"/>
                <a:gd name="T6" fmla="*/ 10 w 35"/>
                <a:gd name="T7" fmla="*/ 56 h 93"/>
                <a:gd name="T8" fmla="*/ 0 w 35"/>
                <a:gd name="T9" fmla="*/ 35 h 93"/>
                <a:gd name="T10" fmla="*/ 0 w 35"/>
                <a:gd name="T11" fmla="*/ 0 h 93"/>
                <a:gd name="T12" fmla="*/ 10 w 35"/>
                <a:gd name="T13" fmla="*/ 0 h 93"/>
                <a:gd name="T14" fmla="*/ 10 w 35"/>
                <a:gd name="T15" fmla="*/ 34 h 93"/>
                <a:gd name="T16" fmla="*/ 19 w 35"/>
                <a:gd name="T17" fmla="*/ 51 h 93"/>
                <a:gd name="T18" fmla="*/ 35 w 35"/>
                <a:gd name="T19" fmla="*/ 72 h 93"/>
                <a:gd name="T20" fmla="*/ 35 w 35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93" extrusionOk="0">
                  <a:moveTo>
                    <a:pt x="35" y="93"/>
                  </a:moveTo>
                  <a:lnTo>
                    <a:pt x="25" y="93"/>
                  </a:lnTo>
                  <a:lnTo>
                    <a:pt x="25" y="76"/>
                  </a:lnTo>
                  <a:lnTo>
                    <a:pt x="10" y="56"/>
                  </a:lnTo>
                  <a:lnTo>
                    <a:pt x="0" y="3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4"/>
                  </a:lnTo>
                  <a:lnTo>
                    <a:pt x="19" y="51"/>
                  </a:lnTo>
                  <a:lnTo>
                    <a:pt x="35" y="72"/>
                  </a:lnTo>
                  <a:lnTo>
                    <a:pt x="3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127385" name="Rectangle 112"/>
            <p:cNvSpPr>
              <a:spLocks noChangeArrowheads="1"/>
            </p:cNvSpPr>
            <p:nvPr/>
          </p:nvSpPr>
          <p:spPr bwMode="auto">
            <a:xfrm>
              <a:off x="4714875" y="4865685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5401651" name="Freeform 113"/>
            <p:cNvSpPr/>
            <p:nvPr/>
          </p:nvSpPr>
          <p:spPr bwMode="auto">
            <a:xfrm>
              <a:off x="4654549" y="4637088"/>
              <a:ext cx="50798" cy="49212"/>
            </a:xfrm>
            <a:custGeom>
              <a:avLst/>
              <a:gdLst>
                <a:gd name="T0" fmla="*/ 24 w 32"/>
                <a:gd name="T1" fmla="*/ 31 h 31"/>
                <a:gd name="T2" fmla="*/ 0 w 32"/>
                <a:gd name="T3" fmla="*/ 6 h 31"/>
                <a:gd name="T4" fmla="*/ 7 w 32"/>
                <a:gd name="T5" fmla="*/ 0 h 31"/>
                <a:gd name="T6" fmla="*/ 32 w 32"/>
                <a:gd name="T7" fmla="*/ 25 h 31"/>
                <a:gd name="T8" fmla="*/ 24 w 3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 extrusionOk="0">
                  <a:moveTo>
                    <a:pt x="24" y="31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32" y="25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2162631" name="Freeform 114"/>
            <p:cNvSpPr/>
            <p:nvPr/>
          </p:nvSpPr>
          <p:spPr bwMode="auto">
            <a:xfrm>
              <a:off x="4630736" y="4660898"/>
              <a:ext cx="74611" cy="71436"/>
            </a:xfrm>
            <a:custGeom>
              <a:avLst/>
              <a:gdLst>
                <a:gd name="T0" fmla="*/ 39 w 47"/>
                <a:gd name="T1" fmla="*/ 45 h 45"/>
                <a:gd name="T2" fmla="*/ 0 w 47"/>
                <a:gd name="T3" fmla="*/ 6 h 45"/>
                <a:gd name="T4" fmla="*/ 7 w 47"/>
                <a:gd name="T5" fmla="*/ 0 h 45"/>
                <a:gd name="T6" fmla="*/ 47 w 47"/>
                <a:gd name="T7" fmla="*/ 39 h 45"/>
                <a:gd name="T8" fmla="*/ 39 w 47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 extrusionOk="0">
                  <a:moveTo>
                    <a:pt x="39" y="45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47" y="39"/>
                  </a:lnTo>
                  <a:lnTo>
                    <a:pt x="39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0687244" name="Freeform 115"/>
            <p:cNvSpPr>
              <a:spLocks noEditPoints="1"/>
            </p:cNvSpPr>
            <p:nvPr/>
          </p:nvSpPr>
          <p:spPr bwMode="auto">
            <a:xfrm>
              <a:off x="4457700" y="4462461"/>
              <a:ext cx="233361" cy="233361"/>
            </a:xfrm>
            <a:custGeom>
              <a:avLst/>
              <a:gdLst>
                <a:gd name="T0" fmla="*/ 60 w 120"/>
                <a:gd name="T1" fmla="*/ 120 h 120"/>
                <a:gd name="T2" fmla="*/ 0 w 120"/>
                <a:gd name="T3" fmla="*/ 60 h 120"/>
                <a:gd name="T4" fmla="*/ 60 w 120"/>
                <a:gd name="T5" fmla="*/ 0 h 120"/>
                <a:gd name="T6" fmla="*/ 120 w 120"/>
                <a:gd name="T7" fmla="*/ 60 h 120"/>
                <a:gd name="T8" fmla="*/ 60 w 120"/>
                <a:gd name="T9" fmla="*/ 120 h 120"/>
                <a:gd name="T10" fmla="*/ 60 w 120"/>
                <a:gd name="T11" fmla="*/ 8 h 120"/>
                <a:gd name="T12" fmla="*/ 8 w 120"/>
                <a:gd name="T13" fmla="*/ 60 h 120"/>
                <a:gd name="T14" fmla="*/ 60 w 120"/>
                <a:gd name="T15" fmla="*/ 112 h 120"/>
                <a:gd name="T16" fmla="*/ 112 w 120"/>
                <a:gd name="T17" fmla="*/ 60 h 120"/>
                <a:gd name="T18" fmla="*/ 60 w 120"/>
                <a:gd name="T19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 extrusionOk="0">
                  <a:moveTo>
                    <a:pt x="60" y="120"/>
                  </a:moveTo>
                  <a:cubicBezTo>
                    <a:pt x="27" y="120"/>
                    <a:pt x="0" y="94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4"/>
                    <a:pt x="93" y="120"/>
                    <a:pt x="60" y="120"/>
                  </a:cubicBezTo>
                  <a:close/>
                  <a:moveTo>
                    <a:pt x="60" y="8"/>
                  </a:moveTo>
                  <a:cubicBezTo>
                    <a:pt x="31" y="8"/>
                    <a:pt x="8" y="32"/>
                    <a:pt x="8" y="60"/>
                  </a:cubicBezTo>
                  <a:cubicBezTo>
                    <a:pt x="8" y="89"/>
                    <a:pt x="31" y="112"/>
                    <a:pt x="60" y="112"/>
                  </a:cubicBezTo>
                  <a:cubicBezTo>
                    <a:pt x="89" y="112"/>
                    <a:pt x="112" y="89"/>
                    <a:pt x="112" y="60"/>
                  </a:cubicBezTo>
                  <a:cubicBezTo>
                    <a:pt x="112" y="32"/>
                    <a:pt x="89" y="8"/>
                    <a:pt x="6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8861275" name="Rectangle 116"/>
            <p:cNvSpPr>
              <a:spLocks noChangeArrowheads="1"/>
            </p:cNvSpPr>
            <p:nvPr/>
          </p:nvSpPr>
          <p:spPr bwMode="auto">
            <a:xfrm>
              <a:off x="4457700" y="4725985"/>
              <a:ext cx="63498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6131294" name="Rectangle 117"/>
            <p:cNvSpPr>
              <a:spLocks noChangeArrowheads="1"/>
            </p:cNvSpPr>
            <p:nvPr/>
          </p:nvSpPr>
          <p:spPr bwMode="auto">
            <a:xfrm>
              <a:off x="4457700" y="4757736"/>
              <a:ext cx="10953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5210928" name="Rectangle 118"/>
            <p:cNvSpPr>
              <a:spLocks noChangeArrowheads="1"/>
            </p:cNvSpPr>
            <p:nvPr/>
          </p:nvSpPr>
          <p:spPr bwMode="auto">
            <a:xfrm>
              <a:off x="4457700" y="4787901"/>
              <a:ext cx="18732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1104783" name="Rectangle 119"/>
            <p:cNvSpPr>
              <a:spLocks noChangeArrowheads="1"/>
            </p:cNvSpPr>
            <p:nvPr/>
          </p:nvSpPr>
          <p:spPr bwMode="auto">
            <a:xfrm>
              <a:off x="4535487" y="4725985"/>
              <a:ext cx="10953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4666528" name="Rectangle 120"/>
            <p:cNvSpPr>
              <a:spLocks noChangeArrowheads="1"/>
            </p:cNvSpPr>
            <p:nvPr/>
          </p:nvSpPr>
          <p:spPr bwMode="auto">
            <a:xfrm>
              <a:off x="4583111" y="4757736"/>
              <a:ext cx="61910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105749" name="Freeform 121"/>
            <p:cNvSpPr/>
            <p:nvPr/>
          </p:nvSpPr>
          <p:spPr bwMode="auto">
            <a:xfrm>
              <a:off x="4683124" y="4835524"/>
              <a:ext cx="139698" cy="77787"/>
            </a:xfrm>
            <a:custGeom>
              <a:avLst/>
              <a:gdLst>
                <a:gd name="T0" fmla="*/ 72 w 72"/>
                <a:gd name="T1" fmla="*/ 40 h 40"/>
                <a:gd name="T2" fmla="*/ 64 w 72"/>
                <a:gd name="T3" fmla="*/ 40 h 40"/>
                <a:gd name="T4" fmla="*/ 64 w 72"/>
                <a:gd name="T5" fmla="*/ 8 h 40"/>
                <a:gd name="T6" fmla="*/ 8 w 72"/>
                <a:gd name="T7" fmla="*/ 8 h 40"/>
                <a:gd name="T8" fmla="*/ 8 w 72"/>
                <a:gd name="T9" fmla="*/ 40 h 40"/>
                <a:gd name="T10" fmla="*/ 0 w 72"/>
                <a:gd name="T11" fmla="*/ 40 h 40"/>
                <a:gd name="T12" fmla="*/ 0 w 72"/>
                <a:gd name="T13" fmla="*/ 8 h 40"/>
                <a:gd name="T14" fmla="*/ 8 w 72"/>
                <a:gd name="T15" fmla="*/ 0 h 40"/>
                <a:gd name="T16" fmla="*/ 64 w 72"/>
                <a:gd name="T17" fmla="*/ 0 h 40"/>
                <a:gd name="T18" fmla="*/ 72 w 72"/>
                <a:gd name="T19" fmla="*/ 8 h 40"/>
                <a:gd name="T20" fmla="*/ 72 w 72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40" extrusionOk="0">
                  <a:moveTo>
                    <a:pt x="72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8" y="0"/>
                    <a:pt x="72" y="4"/>
                    <a:pt x="72" y="8"/>
                  </a:cubicBezTo>
                  <a:lnTo>
                    <a:pt x="72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1159764" name="Freeform 122"/>
            <p:cNvSpPr/>
            <p:nvPr/>
          </p:nvSpPr>
          <p:spPr bwMode="auto">
            <a:xfrm>
              <a:off x="4381499" y="4430711"/>
              <a:ext cx="285750" cy="450848"/>
            </a:xfrm>
            <a:custGeom>
              <a:avLst/>
              <a:gdLst>
                <a:gd name="T0" fmla="*/ 148 w 148"/>
                <a:gd name="T1" fmla="*/ 232 h 232"/>
                <a:gd name="T2" fmla="*/ 4 w 148"/>
                <a:gd name="T3" fmla="*/ 232 h 232"/>
                <a:gd name="T4" fmla="*/ 0 w 148"/>
                <a:gd name="T5" fmla="*/ 228 h 232"/>
                <a:gd name="T6" fmla="*/ 0 w 148"/>
                <a:gd name="T7" fmla="*/ 0 h 232"/>
                <a:gd name="T8" fmla="*/ 8 w 148"/>
                <a:gd name="T9" fmla="*/ 0 h 232"/>
                <a:gd name="T10" fmla="*/ 8 w 148"/>
                <a:gd name="T11" fmla="*/ 224 h 232"/>
                <a:gd name="T12" fmla="*/ 148 w 148"/>
                <a:gd name="T13" fmla="*/ 224 h 232"/>
                <a:gd name="T14" fmla="*/ 148 w 148"/>
                <a:gd name="T1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232" extrusionOk="0">
                  <a:moveTo>
                    <a:pt x="148" y="232"/>
                  </a:move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0" y="231"/>
                    <a:pt x="0" y="2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4"/>
                    <a:pt x="8" y="224"/>
                    <a:pt x="8" y="224"/>
                  </a:cubicBezTo>
                  <a:cubicBezTo>
                    <a:pt x="148" y="224"/>
                    <a:pt x="148" y="224"/>
                    <a:pt x="148" y="224"/>
                  </a:cubicBezTo>
                  <a:lnTo>
                    <a:pt x="148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533210" name="Freeform 123"/>
            <p:cNvSpPr/>
            <p:nvPr/>
          </p:nvSpPr>
          <p:spPr bwMode="auto">
            <a:xfrm>
              <a:off x="4497386" y="4595811"/>
              <a:ext cx="55561" cy="68261"/>
            </a:xfrm>
            <a:custGeom>
              <a:avLst/>
              <a:gdLst>
                <a:gd name="T0" fmla="*/ 8 w 29"/>
                <a:gd name="T1" fmla="*/ 35 h 35"/>
                <a:gd name="T2" fmla="*/ 0 w 29"/>
                <a:gd name="T3" fmla="*/ 35 h 35"/>
                <a:gd name="T4" fmla="*/ 27 w 29"/>
                <a:gd name="T5" fmla="*/ 0 h 35"/>
                <a:gd name="T6" fmla="*/ 29 w 29"/>
                <a:gd name="T7" fmla="*/ 7 h 35"/>
                <a:gd name="T8" fmla="*/ 8 w 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 extrusionOk="0">
                  <a:moveTo>
                    <a:pt x="8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4"/>
                    <a:pt x="17" y="3"/>
                    <a:pt x="27" y="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8"/>
                    <a:pt x="8" y="15"/>
                    <a:pt x="8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3538118" name="Freeform 124"/>
            <p:cNvSpPr/>
            <p:nvPr/>
          </p:nvSpPr>
          <p:spPr bwMode="auto">
            <a:xfrm>
              <a:off x="4595811" y="4595811"/>
              <a:ext cx="57150" cy="68261"/>
            </a:xfrm>
            <a:custGeom>
              <a:avLst/>
              <a:gdLst>
                <a:gd name="T0" fmla="*/ 29 w 29"/>
                <a:gd name="T1" fmla="*/ 35 h 35"/>
                <a:gd name="T2" fmla="*/ 21 w 29"/>
                <a:gd name="T3" fmla="*/ 35 h 35"/>
                <a:gd name="T4" fmla="*/ 0 w 29"/>
                <a:gd name="T5" fmla="*/ 7 h 35"/>
                <a:gd name="T6" fmla="*/ 2 w 29"/>
                <a:gd name="T7" fmla="*/ 0 h 35"/>
                <a:gd name="T8" fmla="*/ 29 w 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 extrusionOk="0">
                  <a:moveTo>
                    <a:pt x="29" y="35"/>
                  </a:moveTo>
                  <a:cubicBezTo>
                    <a:pt x="21" y="35"/>
                    <a:pt x="21" y="35"/>
                    <a:pt x="21" y="35"/>
                  </a:cubicBezTo>
                  <a:cubicBezTo>
                    <a:pt x="21" y="15"/>
                    <a:pt x="1" y="8"/>
                    <a:pt x="0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3"/>
                    <a:pt x="29" y="14"/>
                    <a:pt x="29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7239956" name="Freeform 125"/>
            <p:cNvSpPr>
              <a:spLocks noEditPoints="1"/>
            </p:cNvSpPr>
            <p:nvPr/>
          </p:nvSpPr>
          <p:spPr bwMode="auto">
            <a:xfrm>
              <a:off x="4527550" y="4508499"/>
              <a:ext cx="93663" cy="109536"/>
            </a:xfrm>
            <a:custGeom>
              <a:avLst/>
              <a:gdLst>
                <a:gd name="T0" fmla="*/ 24 w 48"/>
                <a:gd name="T1" fmla="*/ 56 h 56"/>
                <a:gd name="T2" fmla="*/ 0 w 48"/>
                <a:gd name="T3" fmla="*/ 26 h 56"/>
                <a:gd name="T4" fmla="*/ 24 w 48"/>
                <a:gd name="T5" fmla="*/ 0 h 56"/>
                <a:gd name="T6" fmla="*/ 48 w 48"/>
                <a:gd name="T7" fmla="*/ 26 h 56"/>
                <a:gd name="T8" fmla="*/ 24 w 48"/>
                <a:gd name="T9" fmla="*/ 56 h 56"/>
                <a:gd name="T10" fmla="*/ 24 w 48"/>
                <a:gd name="T11" fmla="*/ 8 h 56"/>
                <a:gd name="T12" fmla="*/ 8 w 48"/>
                <a:gd name="T13" fmla="*/ 26 h 56"/>
                <a:gd name="T14" fmla="*/ 24 w 48"/>
                <a:gd name="T15" fmla="*/ 48 h 56"/>
                <a:gd name="T16" fmla="*/ 40 w 48"/>
                <a:gd name="T17" fmla="*/ 26 h 56"/>
                <a:gd name="T18" fmla="*/ 24 w 48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 extrusionOk="0">
                  <a:moveTo>
                    <a:pt x="24" y="56"/>
                  </a:moveTo>
                  <a:cubicBezTo>
                    <a:pt x="10" y="56"/>
                    <a:pt x="0" y="44"/>
                    <a:pt x="0" y="26"/>
                  </a:cubicBezTo>
                  <a:cubicBezTo>
                    <a:pt x="0" y="14"/>
                    <a:pt x="3" y="0"/>
                    <a:pt x="24" y="0"/>
                  </a:cubicBezTo>
                  <a:cubicBezTo>
                    <a:pt x="45" y="0"/>
                    <a:pt x="48" y="14"/>
                    <a:pt x="48" y="26"/>
                  </a:cubicBezTo>
                  <a:cubicBezTo>
                    <a:pt x="48" y="44"/>
                    <a:pt x="38" y="56"/>
                    <a:pt x="24" y="56"/>
                  </a:cubicBezTo>
                  <a:close/>
                  <a:moveTo>
                    <a:pt x="24" y="8"/>
                  </a:moveTo>
                  <a:cubicBezTo>
                    <a:pt x="12" y="8"/>
                    <a:pt x="8" y="13"/>
                    <a:pt x="8" y="26"/>
                  </a:cubicBezTo>
                  <a:cubicBezTo>
                    <a:pt x="8" y="37"/>
                    <a:pt x="14" y="48"/>
                    <a:pt x="24" y="48"/>
                  </a:cubicBezTo>
                  <a:cubicBezTo>
                    <a:pt x="34" y="48"/>
                    <a:pt x="40" y="37"/>
                    <a:pt x="40" y="26"/>
                  </a:cubicBezTo>
                  <a:cubicBezTo>
                    <a:pt x="40" y="13"/>
                    <a:pt x="36" y="8"/>
                    <a:pt x="2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67830707" name="Группа 644"/>
          <p:cNvGrpSpPr/>
          <p:nvPr/>
        </p:nvGrpSpPr>
        <p:grpSpPr bwMode="auto">
          <a:xfrm>
            <a:off x="564620" y="2103436"/>
            <a:ext cx="496886" cy="466724"/>
            <a:chOff x="1887536" y="1976436"/>
            <a:chExt cx="496886" cy="466724"/>
          </a:xfrm>
        </p:grpSpPr>
        <p:sp>
          <p:nvSpPr>
            <p:cNvPr id="14932997" name="Freeform 164"/>
            <p:cNvSpPr>
              <a:spLocks noEditPoints="1"/>
            </p:cNvSpPr>
            <p:nvPr/>
          </p:nvSpPr>
          <p:spPr bwMode="auto">
            <a:xfrm>
              <a:off x="1887536" y="1976436"/>
              <a:ext cx="419098" cy="279398"/>
            </a:xfrm>
            <a:custGeom>
              <a:avLst/>
              <a:gdLst>
                <a:gd name="T0" fmla="*/ 32 w 216"/>
                <a:gd name="T1" fmla="*/ 144 h 144"/>
                <a:gd name="T2" fmla="*/ 30 w 216"/>
                <a:gd name="T3" fmla="*/ 144 h 144"/>
                <a:gd name="T4" fmla="*/ 28 w 216"/>
                <a:gd name="T5" fmla="*/ 140 h 144"/>
                <a:gd name="T6" fmla="*/ 28 w 216"/>
                <a:gd name="T7" fmla="*/ 112 h 144"/>
                <a:gd name="T8" fmla="*/ 12 w 216"/>
                <a:gd name="T9" fmla="*/ 112 h 144"/>
                <a:gd name="T10" fmla="*/ 0 w 216"/>
                <a:gd name="T11" fmla="*/ 100 h 144"/>
                <a:gd name="T12" fmla="*/ 0 w 216"/>
                <a:gd name="T13" fmla="*/ 12 h 144"/>
                <a:gd name="T14" fmla="*/ 12 w 216"/>
                <a:gd name="T15" fmla="*/ 0 h 144"/>
                <a:gd name="T16" fmla="*/ 204 w 216"/>
                <a:gd name="T17" fmla="*/ 0 h 144"/>
                <a:gd name="T18" fmla="*/ 216 w 216"/>
                <a:gd name="T19" fmla="*/ 12 h 144"/>
                <a:gd name="T20" fmla="*/ 216 w 216"/>
                <a:gd name="T21" fmla="*/ 100 h 144"/>
                <a:gd name="T22" fmla="*/ 204 w 216"/>
                <a:gd name="T23" fmla="*/ 112 h 144"/>
                <a:gd name="T24" fmla="*/ 66 w 216"/>
                <a:gd name="T25" fmla="*/ 112 h 144"/>
                <a:gd name="T26" fmla="*/ 35 w 216"/>
                <a:gd name="T27" fmla="*/ 143 h 144"/>
                <a:gd name="T28" fmla="*/ 32 w 216"/>
                <a:gd name="T29" fmla="*/ 144 h 144"/>
                <a:gd name="T30" fmla="*/ 12 w 216"/>
                <a:gd name="T31" fmla="*/ 8 h 144"/>
                <a:gd name="T32" fmla="*/ 8 w 216"/>
                <a:gd name="T33" fmla="*/ 12 h 144"/>
                <a:gd name="T34" fmla="*/ 8 w 216"/>
                <a:gd name="T35" fmla="*/ 100 h 144"/>
                <a:gd name="T36" fmla="*/ 12 w 216"/>
                <a:gd name="T37" fmla="*/ 104 h 144"/>
                <a:gd name="T38" fmla="*/ 32 w 216"/>
                <a:gd name="T39" fmla="*/ 104 h 144"/>
                <a:gd name="T40" fmla="*/ 36 w 216"/>
                <a:gd name="T41" fmla="*/ 108 h 144"/>
                <a:gd name="T42" fmla="*/ 36 w 216"/>
                <a:gd name="T43" fmla="*/ 131 h 144"/>
                <a:gd name="T44" fmla="*/ 61 w 216"/>
                <a:gd name="T45" fmla="*/ 106 h 144"/>
                <a:gd name="T46" fmla="*/ 64 w 216"/>
                <a:gd name="T47" fmla="*/ 104 h 144"/>
                <a:gd name="T48" fmla="*/ 204 w 216"/>
                <a:gd name="T49" fmla="*/ 104 h 144"/>
                <a:gd name="T50" fmla="*/ 208 w 216"/>
                <a:gd name="T51" fmla="*/ 100 h 144"/>
                <a:gd name="T52" fmla="*/ 208 w 216"/>
                <a:gd name="T53" fmla="*/ 12 h 144"/>
                <a:gd name="T54" fmla="*/ 204 w 216"/>
                <a:gd name="T55" fmla="*/ 8 h 144"/>
                <a:gd name="T56" fmla="*/ 12 w 216"/>
                <a:gd name="T57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" h="144" extrusionOk="0">
                  <a:moveTo>
                    <a:pt x="32" y="144"/>
                  </a:moveTo>
                  <a:cubicBezTo>
                    <a:pt x="31" y="144"/>
                    <a:pt x="31" y="144"/>
                    <a:pt x="30" y="144"/>
                  </a:cubicBezTo>
                  <a:cubicBezTo>
                    <a:pt x="29" y="144"/>
                    <a:pt x="28" y="142"/>
                    <a:pt x="28" y="140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5" y="112"/>
                    <a:pt x="0" y="107"/>
                    <a:pt x="0" y="10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1" y="0"/>
                    <a:pt x="216" y="6"/>
                    <a:pt x="216" y="12"/>
                  </a:cubicBezTo>
                  <a:cubicBezTo>
                    <a:pt x="216" y="100"/>
                    <a:pt x="216" y="100"/>
                    <a:pt x="216" y="100"/>
                  </a:cubicBezTo>
                  <a:cubicBezTo>
                    <a:pt x="216" y="107"/>
                    <a:pt x="211" y="112"/>
                    <a:pt x="204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4" y="144"/>
                    <a:pt x="33" y="144"/>
                    <a:pt x="32" y="14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00"/>
                    <a:pt x="8" y="100"/>
                    <a:pt x="8" y="100"/>
                  </a:cubicBezTo>
                  <a:cubicBezTo>
                    <a:pt x="8" y="103"/>
                    <a:pt x="10" y="104"/>
                    <a:pt x="12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4" y="104"/>
                    <a:pt x="36" y="106"/>
                    <a:pt x="36" y="108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2" y="105"/>
                    <a:pt x="63" y="104"/>
                    <a:pt x="64" y="104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6" y="104"/>
                    <a:pt x="208" y="103"/>
                    <a:pt x="208" y="100"/>
                  </a:cubicBezTo>
                  <a:cubicBezTo>
                    <a:pt x="208" y="12"/>
                    <a:pt x="208" y="12"/>
                    <a:pt x="208" y="12"/>
                  </a:cubicBezTo>
                  <a:cubicBezTo>
                    <a:pt x="208" y="10"/>
                    <a:pt x="206" y="8"/>
                    <a:pt x="204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1385304" name="Freeform 165"/>
            <p:cNvSpPr/>
            <p:nvPr/>
          </p:nvSpPr>
          <p:spPr bwMode="auto">
            <a:xfrm>
              <a:off x="1941511" y="2209799"/>
              <a:ext cx="442911" cy="233361"/>
            </a:xfrm>
            <a:custGeom>
              <a:avLst/>
              <a:gdLst>
                <a:gd name="T0" fmla="*/ 176 w 228"/>
                <a:gd name="T1" fmla="*/ 120 h 120"/>
                <a:gd name="T2" fmla="*/ 12 w 228"/>
                <a:gd name="T3" fmla="*/ 120 h 120"/>
                <a:gd name="T4" fmla="*/ 0 w 228"/>
                <a:gd name="T5" fmla="*/ 108 h 120"/>
                <a:gd name="T6" fmla="*/ 0 w 228"/>
                <a:gd name="T7" fmla="*/ 32 h 120"/>
                <a:gd name="T8" fmla="*/ 8 w 228"/>
                <a:gd name="T9" fmla="*/ 32 h 120"/>
                <a:gd name="T10" fmla="*/ 8 w 228"/>
                <a:gd name="T11" fmla="*/ 108 h 120"/>
                <a:gd name="T12" fmla="*/ 12 w 228"/>
                <a:gd name="T13" fmla="*/ 112 h 120"/>
                <a:gd name="T14" fmla="*/ 176 w 228"/>
                <a:gd name="T15" fmla="*/ 112 h 120"/>
                <a:gd name="T16" fmla="*/ 180 w 228"/>
                <a:gd name="T17" fmla="*/ 108 h 120"/>
                <a:gd name="T18" fmla="*/ 180 w 228"/>
                <a:gd name="T19" fmla="*/ 68 h 120"/>
                <a:gd name="T20" fmla="*/ 181 w 228"/>
                <a:gd name="T21" fmla="*/ 66 h 120"/>
                <a:gd name="T22" fmla="*/ 214 w 228"/>
                <a:gd name="T23" fmla="*/ 32 h 120"/>
                <a:gd name="T24" fmla="*/ 184 w 228"/>
                <a:gd name="T25" fmla="*/ 32 h 120"/>
                <a:gd name="T26" fmla="*/ 180 w 228"/>
                <a:gd name="T27" fmla="*/ 28 h 120"/>
                <a:gd name="T28" fmla="*/ 180 w 228"/>
                <a:gd name="T29" fmla="*/ 12 h 120"/>
                <a:gd name="T30" fmla="*/ 176 w 228"/>
                <a:gd name="T31" fmla="*/ 8 h 120"/>
                <a:gd name="T32" fmla="*/ 40 w 228"/>
                <a:gd name="T33" fmla="*/ 8 h 120"/>
                <a:gd name="T34" fmla="*/ 40 w 228"/>
                <a:gd name="T35" fmla="*/ 0 h 120"/>
                <a:gd name="T36" fmla="*/ 176 w 228"/>
                <a:gd name="T37" fmla="*/ 0 h 120"/>
                <a:gd name="T38" fmla="*/ 188 w 228"/>
                <a:gd name="T39" fmla="*/ 12 h 120"/>
                <a:gd name="T40" fmla="*/ 188 w 228"/>
                <a:gd name="T41" fmla="*/ 24 h 120"/>
                <a:gd name="T42" fmla="*/ 224 w 228"/>
                <a:gd name="T43" fmla="*/ 24 h 120"/>
                <a:gd name="T44" fmla="*/ 228 w 228"/>
                <a:gd name="T45" fmla="*/ 27 h 120"/>
                <a:gd name="T46" fmla="*/ 227 w 228"/>
                <a:gd name="T47" fmla="*/ 31 h 120"/>
                <a:gd name="T48" fmla="*/ 188 w 228"/>
                <a:gd name="T49" fmla="*/ 70 h 120"/>
                <a:gd name="T50" fmla="*/ 188 w 228"/>
                <a:gd name="T51" fmla="*/ 108 h 120"/>
                <a:gd name="T52" fmla="*/ 176 w 228"/>
                <a:gd name="T5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20" extrusionOk="0">
                  <a:moveTo>
                    <a:pt x="176" y="120"/>
                  </a:moveTo>
                  <a:cubicBezTo>
                    <a:pt x="12" y="120"/>
                    <a:pt x="12" y="120"/>
                    <a:pt x="12" y="120"/>
                  </a:cubicBezTo>
                  <a:cubicBezTo>
                    <a:pt x="5" y="120"/>
                    <a:pt x="0" y="115"/>
                    <a:pt x="0" y="10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1"/>
                    <a:pt x="10" y="112"/>
                    <a:pt x="12" y="112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8" y="112"/>
                    <a:pt x="180" y="111"/>
                    <a:pt x="180" y="10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6"/>
                    <a:pt x="181" y="66"/>
                  </a:cubicBezTo>
                  <a:cubicBezTo>
                    <a:pt x="214" y="32"/>
                    <a:pt x="214" y="32"/>
                    <a:pt x="214" y="32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82" y="32"/>
                    <a:pt x="180" y="31"/>
                    <a:pt x="180" y="2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0"/>
                    <a:pt x="178" y="8"/>
                    <a:pt x="176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3" y="0"/>
                    <a:pt x="188" y="6"/>
                    <a:pt x="188" y="12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6" y="24"/>
                    <a:pt x="227" y="25"/>
                    <a:pt x="228" y="27"/>
                  </a:cubicBezTo>
                  <a:cubicBezTo>
                    <a:pt x="228" y="28"/>
                    <a:pt x="228" y="30"/>
                    <a:pt x="227" y="3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8" y="115"/>
                    <a:pt x="183" y="120"/>
                    <a:pt x="17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6231906" name="Rectangle 166"/>
            <p:cNvSpPr>
              <a:spLocks noChangeArrowheads="1"/>
            </p:cNvSpPr>
            <p:nvPr/>
          </p:nvSpPr>
          <p:spPr bwMode="auto">
            <a:xfrm>
              <a:off x="1919286" y="2070099"/>
              <a:ext cx="355599" cy="14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8502163" name="Rectangle 167"/>
            <p:cNvSpPr>
              <a:spLocks noChangeArrowheads="1"/>
            </p:cNvSpPr>
            <p:nvPr/>
          </p:nvSpPr>
          <p:spPr bwMode="auto">
            <a:xfrm>
              <a:off x="1919286" y="2100261"/>
              <a:ext cx="355599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960770" name="Rectangle 168"/>
            <p:cNvSpPr>
              <a:spLocks noChangeArrowheads="1"/>
            </p:cNvSpPr>
            <p:nvPr/>
          </p:nvSpPr>
          <p:spPr bwMode="auto">
            <a:xfrm>
              <a:off x="1973261" y="2349498"/>
              <a:ext cx="30162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1557514" name="Rectangle 169"/>
            <p:cNvSpPr>
              <a:spLocks noChangeArrowheads="1"/>
            </p:cNvSpPr>
            <p:nvPr/>
          </p:nvSpPr>
          <p:spPr bwMode="auto">
            <a:xfrm>
              <a:off x="1973261" y="2379663"/>
              <a:ext cx="22542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8701872" name="Rectangle 170"/>
            <p:cNvSpPr>
              <a:spLocks noChangeArrowheads="1"/>
            </p:cNvSpPr>
            <p:nvPr/>
          </p:nvSpPr>
          <p:spPr bwMode="auto">
            <a:xfrm>
              <a:off x="1919286" y="2132011"/>
              <a:ext cx="12382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0995109" name="Rectangle 171"/>
            <p:cNvSpPr>
              <a:spLocks noChangeArrowheads="1"/>
            </p:cNvSpPr>
            <p:nvPr/>
          </p:nvSpPr>
          <p:spPr bwMode="auto">
            <a:xfrm>
              <a:off x="2089149" y="2022474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6449201" name="Rectangle 172"/>
            <p:cNvSpPr>
              <a:spLocks noChangeArrowheads="1"/>
            </p:cNvSpPr>
            <p:nvPr/>
          </p:nvSpPr>
          <p:spPr bwMode="auto">
            <a:xfrm>
              <a:off x="2120900" y="2022474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07414" name="Rectangle 173"/>
            <p:cNvSpPr>
              <a:spLocks noChangeArrowheads="1"/>
            </p:cNvSpPr>
            <p:nvPr/>
          </p:nvSpPr>
          <p:spPr bwMode="auto">
            <a:xfrm>
              <a:off x="2058986" y="2022474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5545483" name="Rectangle 174"/>
            <p:cNvSpPr>
              <a:spLocks noChangeArrowheads="1"/>
            </p:cNvSpPr>
            <p:nvPr/>
          </p:nvSpPr>
          <p:spPr bwMode="auto">
            <a:xfrm>
              <a:off x="2051048" y="2255836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6439052" name="Rectangle 175"/>
            <p:cNvSpPr>
              <a:spLocks noChangeArrowheads="1"/>
            </p:cNvSpPr>
            <p:nvPr/>
          </p:nvSpPr>
          <p:spPr bwMode="auto">
            <a:xfrm>
              <a:off x="2081211" y="2255836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6795476" name="Rectangle 176"/>
            <p:cNvSpPr>
              <a:spLocks noChangeArrowheads="1"/>
            </p:cNvSpPr>
            <p:nvPr/>
          </p:nvSpPr>
          <p:spPr bwMode="auto">
            <a:xfrm>
              <a:off x="2019299" y="2255836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5984096" name="Freeform 177"/>
            <p:cNvSpPr>
              <a:spLocks noEditPoints="1"/>
            </p:cNvSpPr>
            <p:nvPr/>
          </p:nvSpPr>
          <p:spPr bwMode="auto">
            <a:xfrm>
              <a:off x="1973261" y="2287586"/>
              <a:ext cx="301623" cy="46036"/>
            </a:xfrm>
            <a:custGeom>
              <a:avLst/>
              <a:gdLst>
                <a:gd name="T0" fmla="*/ 152 w 156"/>
                <a:gd name="T1" fmla="*/ 24 h 24"/>
                <a:gd name="T2" fmla="*/ 4 w 156"/>
                <a:gd name="T3" fmla="*/ 24 h 24"/>
                <a:gd name="T4" fmla="*/ 0 w 156"/>
                <a:gd name="T5" fmla="*/ 20 h 24"/>
                <a:gd name="T6" fmla="*/ 0 w 156"/>
                <a:gd name="T7" fmla="*/ 4 h 24"/>
                <a:gd name="T8" fmla="*/ 4 w 156"/>
                <a:gd name="T9" fmla="*/ 0 h 24"/>
                <a:gd name="T10" fmla="*/ 152 w 156"/>
                <a:gd name="T11" fmla="*/ 0 h 24"/>
                <a:gd name="T12" fmla="*/ 156 w 156"/>
                <a:gd name="T13" fmla="*/ 4 h 24"/>
                <a:gd name="T14" fmla="*/ 156 w 156"/>
                <a:gd name="T15" fmla="*/ 20 h 24"/>
                <a:gd name="T16" fmla="*/ 152 w 156"/>
                <a:gd name="T17" fmla="*/ 24 h 24"/>
                <a:gd name="T18" fmla="*/ 8 w 156"/>
                <a:gd name="T19" fmla="*/ 16 h 24"/>
                <a:gd name="T20" fmla="*/ 148 w 156"/>
                <a:gd name="T21" fmla="*/ 16 h 24"/>
                <a:gd name="T22" fmla="*/ 148 w 156"/>
                <a:gd name="T23" fmla="*/ 8 h 24"/>
                <a:gd name="T24" fmla="*/ 8 w 156"/>
                <a:gd name="T25" fmla="*/ 8 h 24"/>
                <a:gd name="T26" fmla="*/ 8 w 156"/>
                <a:gd name="T2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4" extrusionOk="0">
                  <a:moveTo>
                    <a:pt x="152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3"/>
                    <a:pt x="154" y="24"/>
                    <a:pt x="152" y="24"/>
                  </a:cubicBezTo>
                  <a:close/>
                  <a:moveTo>
                    <a:pt x="8" y="16"/>
                  </a:moveTo>
                  <a:cubicBezTo>
                    <a:pt x="148" y="16"/>
                    <a:pt x="148" y="16"/>
                    <a:pt x="148" y="16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0859054" name="Группа 737"/>
          <p:cNvGrpSpPr/>
          <p:nvPr/>
        </p:nvGrpSpPr>
        <p:grpSpPr bwMode="auto">
          <a:xfrm>
            <a:off x="556152" y="3588750"/>
            <a:ext cx="444339" cy="445762"/>
            <a:chOff x="0" y="0"/>
            <a:chExt cx="444339" cy="445762"/>
          </a:xfrm>
        </p:grpSpPr>
        <p:sp>
          <p:nvSpPr>
            <p:cNvPr id="1975952065" name="Freeform 120"/>
            <p:cNvSpPr>
              <a:spLocks noEditPoints="1"/>
            </p:cNvSpPr>
            <p:nvPr/>
          </p:nvSpPr>
          <p:spPr bwMode="auto">
            <a:xfrm>
              <a:off x="138143" y="105387"/>
              <a:ext cx="168050" cy="166626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8 h 96"/>
                <a:gd name="T12" fmla="*/ 8 w 96"/>
                <a:gd name="T13" fmla="*/ 48 h 96"/>
                <a:gd name="T14" fmla="*/ 48 w 96"/>
                <a:gd name="T15" fmla="*/ 88 h 96"/>
                <a:gd name="T16" fmla="*/ 88 w 96"/>
                <a:gd name="T17" fmla="*/ 48 h 96"/>
                <a:gd name="T18" fmla="*/ 48 w 96"/>
                <a:gd name="T1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 extrusionOk="0">
                  <a:moveTo>
                    <a:pt x="48" y="96"/>
                  </a:move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4" y="0"/>
                    <a:pt x="96" y="22"/>
                    <a:pt x="96" y="48"/>
                  </a:cubicBezTo>
                  <a:cubicBezTo>
                    <a:pt x="96" y="75"/>
                    <a:pt x="74" y="96"/>
                    <a:pt x="48" y="96"/>
                  </a:cubicBezTo>
                  <a:close/>
                  <a:moveTo>
                    <a:pt x="48" y="8"/>
                  </a:moveTo>
                  <a:cubicBezTo>
                    <a:pt x="26" y="8"/>
                    <a:pt x="8" y="26"/>
                    <a:pt x="8" y="48"/>
                  </a:cubicBezTo>
                  <a:cubicBezTo>
                    <a:pt x="8" y="70"/>
                    <a:pt x="26" y="88"/>
                    <a:pt x="48" y="88"/>
                  </a:cubicBezTo>
                  <a:cubicBezTo>
                    <a:pt x="70" y="88"/>
                    <a:pt x="88" y="70"/>
                    <a:pt x="88" y="48"/>
                  </a:cubicBezTo>
                  <a:cubicBezTo>
                    <a:pt x="88" y="26"/>
                    <a:pt x="70" y="8"/>
                    <a:pt x="4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96382" name="Freeform 121"/>
            <p:cNvSpPr>
              <a:spLocks noEditPoints="1"/>
            </p:cNvSpPr>
            <p:nvPr/>
          </p:nvSpPr>
          <p:spPr bwMode="auto">
            <a:xfrm>
              <a:off x="193685" y="153810"/>
              <a:ext cx="69783" cy="69783"/>
            </a:xfrm>
            <a:custGeom>
              <a:avLst/>
              <a:gdLst>
                <a:gd name="T0" fmla="*/ 8 w 40"/>
                <a:gd name="T1" fmla="*/ 40 h 40"/>
                <a:gd name="T2" fmla="*/ 4 w 40"/>
                <a:gd name="T3" fmla="*/ 40 h 40"/>
                <a:gd name="T4" fmla="*/ 0 w 40"/>
                <a:gd name="T5" fmla="*/ 36 h 40"/>
                <a:gd name="T6" fmla="*/ 0 w 40"/>
                <a:gd name="T7" fmla="*/ 4 h 40"/>
                <a:gd name="T8" fmla="*/ 4 w 40"/>
                <a:gd name="T9" fmla="*/ 0 h 40"/>
                <a:gd name="T10" fmla="*/ 8 w 40"/>
                <a:gd name="T11" fmla="*/ 0 h 40"/>
                <a:gd name="T12" fmla="*/ 10 w 40"/>
                <a:gd name="T13" fmla="*/ 1 h 40"/>
                <a:gd name="T14" fmla="*/ 38 w 40"/>
                <a:gd name="T15" fmla="*/ 17 h 40"/>
                <a:gd name="T16" fmla="*/ 40 w 40"/>
                <a:gd name="T17" fmla="*/ 20 h 40"/>
                <a:gd name="T18" fmla="*/ 38 w 40"/>
                <a:gd name="T19" fmla="*/ 24 h 40"/>
                <a:gd name="T20" fmla="*/ 10 w 40"/>
                <a:gd name="T21" fmla="*/ 40 h 40"/>
                <a:gd name="T22" fmla="*/ 8 w 40"/>
                <a:gd name="T23" fmla="*/ 40 h 40"/>
                <a:gd name="T24" fmla="*/ 8 w 40"/>
                <a:gd name="T25" fmla="*/ 9 h 40"/>
                <a:gd name="T26" fmla="*/ 8 w 40"/>
                <a:gd name="T27" fmla="*/ 32 h 40"/>
                <a:gd name="T28" fmla="*/ 28 w 40"/>
                <a:gd name="T29" fmla="*/ 20 h 40"/>
                <a:gd name="T30" fmla="*/ 8 w 40"/>
                <a:gd name="T31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0" extrusionOk="0">
                  <a:moveTo>
                    <a:pt x="8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9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1"/>
                    <a:pt x="10" y="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8"/>
                    <a:pt x="40" y="19"/>
                    <a:pt x="40" y="20"/>
                  </a:cubicBezTo>
                  <a:cubicBezTo>
                    <a:pt x="40" y="22"/>
                    <a:pt x="39" y="23"/>
                    <a:pt x="38" y="24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8" y="40"/>
                  </a:cubicBezTo>
                  <a:close/>
                  <a:moveTo>
                    <a:pt x="8" y="9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28" y="20"/>
                    <a:pt x="28" y="20"/>
                    <a:pt x="28" y="20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3279165" name="Freeform 122"/>
            <p:cNvSpPr>
              <a:spLocks noEditPoints="1"/>
            </p:cNvSpPr>
            <p:nvPr/>
          </p:nvSpPr>
          <p:spPr bwMode="auto">
            <a:xfrm>
              <a:off x="14240" y="180867"/>
              <a:ext cx="55541" cy="55541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 extrusionOk="0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4"/>
                    <a:pt x="16" y="24"/>
                  </a:cubicBezTo>
                  <a:cubicBezTo>
                    <a:pt x="20" y="24"/>
                    <a:pt x="24" y="21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789737" name="Freeform 123"/>
            <p:cNvSpPr>
              <a:spLocks noEditPoints="1"/>
            </p:cNvSpPr>
            <p:nvPr/>
          </p:nvSpPr>
          <p:spPr bwMode="auto">
            <a:xfrm>
              <a:off x="55541" y="250651"/>
              <a:ext cx="69783" cy="153810"/>
            </a:xfrm>
            <a:custGeom>
              <a:avLst/>
              <a:gdLst>
                <a:gd name="T0" fmla="*/ 28 w 40"/>
                <a:gd name="T1" fmla="*/ 88 h 88"/>
                <a:gd name="T2" fmla="*/ 12 w 40"/>
                <a:gd name="T3" fmla="*/ 88 h 88"/>
                <a:gd name="T4" fmla="*/ 0 w 40"/>
                <a:gd name="T5" fmla="*/ 76 h 88"/>
                <a:gd name="T6" fmla="*/ 0 w 40"/>
                <a:gd name="T7" fmla="*/ 12 h 88"/>
                <a:gd name="T8" fmla="*/ 12 w 40"/>
                <a:gd name="T9" fmla="*/ 0 h 88"/>
                <a:gd name="T10" fmla="*/ 28 w 40"/>
                <a:gd name="T11" fmla="*/ 0 h 88"/>
                <a:gd name="T12" fmla="*/ 40 w 40"/>
                <a:gd name="T13" fmla="*/ 12 h 88"/>
                <a:gd name="T14" fmla="*/ 40 w 40"/>
                <a:gd name="T15" fmla="*/ 76 h 88"/>
                <a:gd name="T16" fmla="*/ 28 w 40"/>
                <a:gd name="T17" fmla="*/ 88 h 88"/>
                <a:gd name="T18" fmla="*/ 12 w 40"/>
                <a:gd name="T19" fmla="*/ 8 h 88"/>
                <a:gd name="T20" fmla="*/ 8 w 40"/>
                <a:gd name="T21" fmla="*/ 12 h 88"/>
                <a:gd name="T22" fmla="*/ 8 w 40"/>
                <a:gd name="T23" fmla="*/ 76 h 88"/>
                <a:gd name="T24" fmla="*/ 12 w 40"/>
                <a:gd name="T25" fmla="*/ 80 h 88"/>
                <a:gd name="T26" fmla="*/ 28 w 40"/>
                <a:gd name="T27" fmla="*/ 80 h 88"/>
                <a:gd name="T28" fmla="*/ 32 w 40"/>
                <a:gd name="T29" fmla="*/ 76 h 88"/>
                <a:gd name="T30" fmla="*/ 32 w 40"/>
                <a:gd name="T31" fmla="*/ 12 h 88"/>
                <a:gd name="T32" fmla="*/ 28 w 40"/>
                <a:gd name="T33" fmla="*/ 8 h 88"/>
                <a:gd name="T34" fmla="*/ 12 w 40"/>
                <a:gd name="T3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88" extrusionOk="0">
                  <a:moveTo>
                    <a:pt x="28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0" y="6"/>
                    <a:pt x="40" y="1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83"/>
                    <a:pt x="35" y="88"/>
                    <a:pt x="28" y="88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9"/>
                    <a:pt x="10" y="80"/>
                    <a:pt x="12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80"/>
                    <a:pt x="32" y="79"/>
                    <a:pt x="32" y="76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0"/>
                    <a:pt x="30" y="8"/>
                    <a:pt x="28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1610640" name="Rectangle 124"/>
            <p:cNvSpPr>
              <a:spLocks noChangeArrowheads="1"/>
            </p:cNvSpPr>
            <p:nvPr/>
          </p:nvSpPr>
          <p:spPr bwMode="auto">
            <a:xfrm>
              <a:off x="215048" y="320436"/>
              <a:ext cx="14240" cy="1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1714606" name="Rectangle 125"/>
            <p:cNvSpPr>
              <a:spLocks noChangeArrowheads="1"/>
            </p:cNvSpPr>
            <p:nvPr/>
          </p:nvSpPr>
          <p:spPr bwMode="auto">
            <a:xfrm>
              <a:off x="187988" y="320436"/>
              <a:ext cx="12816" cy="1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3564341" name="Rectangle 126"/>
            <p:cNvSpPr>
              <a:spLocks noChangeArrowheads="1"/>
            </p:cNvSpPr>
            <p:nvPr/>
          </p:nvSpPr>
          <p:spPr bwMode="auto">
            <a:xfrm>
              <a:off x="243531" y="320436"/>
              <a:ext cx="12816" cy="1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77156" name="Freeform 127"/>
            <p:cNvSpPr>
              <a:spLocks noEditPoints="1"/>
            </p:cNvSpPr>
            <p:nvPr/>
          </p:nvSpPr>
          <p:spPr bwMode="auto">
            <a:xfrm>
              <a:off x="200808" y="397341"/>
              <a:ext cx="69783" cy="48420"/>
            </a:xfrm>
            <a:custGeom>
              <a:avLst/>
              <a:gdLst>
                <a:gd name="T0" fmla="*/ 28 w 40"/>
                <a:gd name="T1" fmla="*/ 28 h 28"/>
                <a:gd name="T2" fmla="*/ 12 w 40"/>
                <a:gd name="T3" fmla="*/ 28 h 28"/>
                <a:gd name="T4" fmla="*/ 0 w 40"/>
                <a:gd name="T5" fmla="*/ 16 h 28"/>
                <a:gd name="T6" fmla="*/ 0 w 40"/>
                <a:gd name="T7" fmla="*/ 12 h 28"/>
                <a:gd name="T8" fmla="*/ 12 w 40"/>
                <a:gd name="T9" fmla="*/ 0 h 28"/>
                <a:gd name="T10" fmla="*/ 28 w 40"/>
                <a:gd name="T11" fmla="*/ 0 h 28"/>
                <a:gd name="T12" fmla="*/ 40 w 40"/>
                <a:gd name="T13" fmla="*/ 12 h 28"/>
                <a:gd name="T14" fmla="*/ 40 w 40"/>
                <a:gd name="T15" fmla="*/ 16 h 28"/>
                <a:gd name="T16" fmla="*/ 28 w 40"/>
                <a:gd name="T17" fmla="*/ 28 h 28"/>
                <a:gd name="T18" fmla="*/ 12 w 40"/>
                <a:gd name="T19" fmla="*/ 8 h 28"/>
                <a:gd name="T20" fmla="*/ 8 w 40"/>
                <a:gd name="T21" fmla="*/ 12 h 28"/>
                <a:gd name="T22" fmla="*/ 8 w 40"/>
                <a:gd name="T23" fmla="*/ 16 h 28"/>
                <a:gd name="T24" fmla="*/ 12 w 40"/>
                <a:gd name="T25" fmla="*/ 20 h 28"/>
                <a:gd name="T26" fmla="*/ 28 w 40"/>
                <a:gd name="T27" fmla="*/ 20 h 28"/>
                <a:gd name="T28" fmla="*/ 32 w 40"/>
                <a:gd name="T29" fmla="*/ 16 h 28"/>
                <a:gd name="T30" fmla="*/ 32 w 40"/>
                <a:gd name="T31" fmla="*/ 12 h 28"/>
                <a:gd name="T32" fmla="*/ 28 w 40"/>
                <a:gd name="T33" fmla="*/ 8 h 28"/>
                <a:gd name="T34" fmla="*/ 12 w 40"/>
                <a:gd name="T3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28" extrusionOk="0">
                  <a:moveTo>
                    <a:pt x="28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3"/>
                    <a:pt x="0" y="1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0" y="6"/>
                    <a:pt x="40" y="1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23"/>
                    <a:pt x="35" y="28"/>
                    <a:pt x="28" y="28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9"/>
                    <a:pt x="10" y="20"/>
                    <a:pt x="12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2" y="19"/>
                    <a:pt x="32" y="16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0"/>
                    <a:pt x="30" y="8"/>
                    <a:pt x="28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797499" name="Freeform 128"/>
            <p:cNvSpPr/>
            <p:nvPr/>
          </p:nvSpPr>
          <p:spPr bwMode="auto">
            <a:xfrm>
              <a:off x="250651" y="383099"/>
              <a:ext cx="138143" cy="62662"/>
            </a:xfrm>
            <a:custGeom>
              <a:avLst/>
              <a:gdLst>
                <a:gd name="T0" fmla="*/ 64 w 80"/>
                <a:gd name="T1" fmla="*/ 36 h 36"/>
                <a:gd name="T2" fmla="*/ 0 w 80"/>
                <a:gd name="T3" fmla="*/ 36 h 36"/>
                <a:gd name="T4" fmla="*/ 0 w 80"/>
                <a:gd name="T5" fmla="*/ 28 h 36"/>
                <a:gd name="T6" fmla="*/ 64 w 80"/>
                <a:gd name="T7" fmla="*/ 28 h 36"/>
                <a:gd name="T8" fmla="*/ 72 w 80"/>
                <a:gd name="T9" fmla="*/ 20 h 36"/>
                <a:gd name="T10" fmla="*/ 72 w 80"/>
                <a:gd name="T11" fmla="*/ 0 h 36"/>
                <a:gd name="T12" fmla="*/ 80 w 80"/>
                <a:gd name="T13" fmla="*/ 0 h 36"/>
                <a:gd name="T14" fmla="*/ 80 w 80"/>
                <a:gd name="T15" fmla="*/ 20 h 36"/>
                <a:gd name="T16" fmla="*/ 64 w 8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6" extrusionOk="0">
                  <a:moveTo>
                    <a:pt x="64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8" y="28"/>
                    <a:pt x="72" y="25"/>
                    <a:pt x="72" y="2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9"/>
                    <a:pt x="73" y="36"/>
                    <a:pt x="64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7715937" name="Freeform 129"/>
            <p:cNvSpPr/>
            <p:nvPr/>
          </p:nvSpPr>
          <p:spPr bwMode="auto">
            <a:xfrm>
              <a:off x="0" y="264893"/>
              <a:ext cx="62662" cy="125325"/>
            </a:xfrm>
            <a:custGeom>
              <a:avLst/>
              <a:gdLst>
                <a:gd name="T0" fmla="*/ 36 w 36"/>
                <a:gd name="T1" fmla="*/ 72 h 72"/>
                <a:gd name="T2" fmla="*/ 0 w 36"/>
                <a:gd name="T3" fmla="*/ 36 h 72"/>
                <a:gd name="T4" fmla="*/ 36 w 36"/>
                <a:gd name="T5" fmla="*/ 0 h 72"/>
                <a:gd name="T6" fmla="*/ 36 w 36"/>
                <a:gd name="T7" fmla="*/ 8 h 72"/>
                <a:gd name="T8" fmla="*/ 8 w 36"/>
                <a:gd name="T9" fmla="*/ 36 h 72"/>
                <a:gd name="T10" fmla="*/ 36 w 36"/>
                <a:gd name="T11" fmla="*/ 64 h 72"/>
                <a:gd name="T12" fmla="*/ 36 w 3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2" extrusionOk="0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21" y="8"/>
                    <a:pt x="8" y="21"/>
                    <a:pt x="8" y="36"/>
                  </a:cubicBezTo>
                  <a:cubicBezTo>
                    <a:pt x="8" y="52"/>
                    <a:pt x="21" y="64"/>
                    <a:pt x="36" y="64"/>
                  </a:cubicBezTo>
                  <a:lnTo>
                    <a:pt x="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4470216" name="Freeform 130"/>
            <p:cNvSpPr/>
            <p:nvPr/>
          </p:nvSpPr>
          <p:spPr bwMode="auto">
            <a:xfrm>
              <a:off x="14240" y="226441"/>
              <a:ext cx="25633" cy="65511"/>
            </a:xfrm>
            <a:custGeom>
              <a:avLst/>
              <a:gdLst>
                <a:gd name="T0" fmla="*/ 8 w 15"/>
                <a:gd name="T1" fmla="*/ 38 h 38"/>
                <a:gd name="T2" fmla="*/ 0 w 15"/>
                <a:gd name="T3" fmla="*/ 38 h 38"/>
                <a:gd name="T4" fmla="*/ 0 w 15"/>
                <a:gd name="T5" fmla="*/ 14 h 38"/>
                <a:gd name="T6" fmla="*/ 1 w 15"/>
                <a:gd name="T7" fmla="*/ 12 h 38"/>
                <a:gd name="T8" fmla="*/ 9 w 15"/>
                <a:gd name="T9" fmla="*/ 0 h 38"/>
                <a:gd name="T10" fmla="*/ 15 w 15"/>
                <a:gd name="T11" fmla="*/ 5 h 38"/>
                <a:gd name="T12" fmla="*/ 8 w 15"/>
                <a:gd name="T13" fmla="*/ 16 h 38"/>
                <a:gd name="T14" fmla="*/ 8 w 15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8" extrusionOk="0">
                  <a:moveTo>
                    <a:pt x="8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02688" name="Freeform 131"/>
            <p:cNvSpPr>
              <a:spLocks noEditPoints="1"/>
            </p:cNvSpPr>
            <p:nvPr/>
          </p:nvSpPr>
          <p:spPr bwMode="auto">
            <a:xfrm>
              <a:off x="374555" y="180867"/>
              <a:ext cx="55541" cy="55541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 extrusionOk="0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4"/>
                    <a:pt x="16" y="24"/>
                  </a:cubicBezTo>
                  <a:cubicBezTo>
                    <a:pt x="20" y="24"/>
                    <a:pt x="24" y="21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7425443" name="Freeform 132"/>
            <p:cNvSpPr>
              <a:spLocks noEditPoints="1"/>
            </p:cNvSpPr>
            <p:nvPr/>
          </p:nvSpPr>
          <p:spPr bwMode="auto">
            <a:xfrm>
              <a:off x="319012" y="250651"/>
              <a:ext cx="69783" cy="153810"/>
            </a:xfrm>
            <a:custGeom>
              <a:avLst/>
              <a:gdLst>
                <a:gd name="T0" fmla="*/ 28 w 40"/>
                <a:gd name="T1" fmla="*/ 88 h 88"/>
                <a:gd name="T2" fmla="*/ 12 w 40"/>
                <a:gd name="T3" fmla="*/ 88 h 88"/>
                <a:gd name="T4" fmla="*/ 0 w 40"/>
                <a:gd name="T5" fmla="*/ 76 h 88"/>
                <a:gd name="T6" fmla="*/ 0 w 40"/>
                <a:gd name="T7" fmla="*/ 12 h 88"/>
                <a:gd name="T8" fmla="*/ 12 w 40"/>
                <a:gd name="T9" fmla="*/ 0 h 88"/>
                <a:gd name="T10" fmla="*/ 28 w 40"/>
                <a:gd name="T11" fmla="*/ 0 h 88"/>
                <a:gd name="T12" fmla="*/ 40 w 40"/>
                <a:gd name="T13" fmla="*/ 12 h 88"/>
                <a:gd name="T14" fmla="*/ 40 w 40"/>
                <a:gd name="T15" fmla="*/ 76 h 88"/>
                <a:gd name="T16" fmla="*/ 28 w 40"/>
                <a:gd name="T17" fmla="*/ 88 h 88"/>
                <a:gd name="T18" fmla="*/ 12 w 40"/>
                <a:gd name="T19" fmla="*/ 8 h 88"/>
                <a:gd name="T20" fmla="*/ 8 w 40"/>
                <a:gd name="T21" fmla="*/ 12 h 88"/>
                <a:gd name="T22" fmla="*/ 8 w 40"/>
                <a:gd name="T23" fmla="*/ 76 h 88"/>
                <a:gd name="T24" fmla="*/ 12 w 40"/>
                <a:gd name="T25" fmla="*/ 80 h 88"/>
                <a:gd name="T26" fmla="*/ 28 w 40"/>
                <a:gd name="T27" fmla="*/ 80 h 88"/>
                <a:gd name="T28" fmla="*/ 32 w 40"/>
                <a:gd name="T29" fmla="*/ 76 h 88"/>
                <a:gd name="T30" fmla="*/ 32 w 40"/>
                <a:gd name="T31" fmla="*/ 12 h 88"/>
                <a:gd name="T32" fmla="*/ 28 w 40"/>
                <a:gd name="T33" fmla="*/ 8 h 88"/>
                <a:gd name="T34" fmla="*/ 12 w 40"/>
                <a:gd name="T3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88" extrusionOk="0">
                  <a:moveTo>
                    <a:pt x="28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0" y="6"/>
                    <a:pt x="40" y="1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83"/>
                    <a:pt x="35" y="88"/>
                    <a:pt x="28" y="88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9"/>
                    <a:pt x="10" y="80"/>
                    <a:pt x="12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80"/>
                    <a:pt x="32" y="79"/>
                    <a:pt x="32" y="76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0"/>
                    <a:pt x="30" y="8"/>
                    <a:pt x="28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2899871" name="Freeform 133"/>
            <p:cNvSpPr/>
            <p:nvPr/>
          </p:nvSpPr>
          <p:spPr bwMode="auto">
            <a:xfrm>
              <a:off x="381675" y="264893"/>
              <a:ext cx="62662" cy="125325"/>
            </a:xfrm>
            <a:custGeom>
              <a:avLst/>
              <a:gdLst>
                <a:gd name="T0" fmla="*/ 0 w 36"/>
                <a:gd name="T1" fmla="*/ 72 h 72"/>
                <a:gd name="T2" fmla="*/ 0 w 36"/>
                <a:gd name="T3" fmla="*/ 64 h 72"/>
                <a:gd name="T4" fmla="*/ 28 w 36"/>
                <a:gd name="T5" fmla="*/ 36 h 72"/>
                <a:gd name="T6" fmla="*/ 0 w 36"/>
                <a:gd name="T7" fmla="*/ 8 h 72"/>
                <a:gd name="T8" fmla="*/ 0 w 36"/>
                <a:gd name="T9" fmla="*/ 0 h 72"/>
                <a:gd name="T10" fmla="*/ 36 w 36"/>
                <a:gd name="T11" fmla="*/ 36 h 72"/>
                <a:gd name="T12" fmla="*/ 0 w 3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2" extrusionOk="0">
                  <a:moveTo>
                    <a:pt x="0" y="72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15" y="64"/>
                    <a:pt x="28" y="52"/>
                    <a:pt x="28" y="36"/>
                  </a:cubicBezTo>
                  <a:cubicBezTo>
                    <a:pt x="28" y="21"/>
                    <a:pt x="15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36" y="16"/>
                    <a:pt x="36" y="36"/>
                  </a:cubicBezTo>
                  <a:cubicBezTo>
                    <a:pt x="36" y="56"/>
                    <a:pt x="20" y="72"/>
                    <a:pt x="0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964705" name="Freeform 134"/>
            <p:cNvSpPr/>
            <p:nvPr/>
          </p:nvSpPr>
          <p:spPr bwMode="auto">
            <a:xfrm>
              <a:off x="404462" y="226441"/>
              <a:ext cx="25633" cy="65511"/>
            </a:xfrm>
            <a:custGeom>
              <a:avLst/>
              <a:gdLst>
                <a:gd name="T0" fmla="*/ 15 w 15"/>
                <a:gd name="T1" fmla="*/ 38 h 38"/>
                <a:gd name="T2" fmla="*/ 7 w 15"/>
                <a:gd name="T3" fmla="*/ 38 h 38"/>
                <a:gd name="T4" fmla="*/ 7 w 15"/>
                <a:gd name="T5" fmla="*/ 16 h 38"/>
                <a:gd name="T6" fmla="*/ 0 w 15"/>
                <a:gd name="T7" fmla="*/ 5 h 38"/>
                <a:gd name="T8" fmla="*/ 6 w 15"/>
                <a:gd name="T9" fmla="*/ 0 h 38"/>
                <a:gd name="T10" fmla="*/ 14 w 15"/>
                <a:gd name="T11" fmla="*/ 12 h 38"/>
                <a:gd name="T12" fmla="*/ 15 w 15"/>
                <a:gd name="T13" fmla="*/ 14 h 38"/>
                <a:gd name="T14" fmla="*/ 15 w 15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8" extrusionOk="0">
                  <a:moveTo>
                    <a:pt x="15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4"/>
                    <a:pt x="15" y="14"/>
                  </a:cubicBezTo>
                  <a:lnTo>
                    <a:pt x="15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2368351" name="Freeform 135"/>
            <p:cNvSpPr/>
            <p:nvPr/>
          </p:nvSpPr>
          <p:spPr bwMode="auto">
            <a:xfrm>
              <a:off x="34178" y="0"/>
              <a:ext cx="375979" cy="187988"/>
            </a:xfrm>
            <a:custGeom>
              <a:avLst/>
              <a:gdLst>
                <a:gd name="T0" fmla="*/ 216 w 216"/>
                <a:gd name="T1" fmla="*/ 108 h 108"/>
                <a:gd name="T2" fmla="*/ 208 w 216"/>
                <a:gd name="T3" fmla="*/ 108 h 108"/>
                <a:gd name="T4" fmla="*/ 108 w 216"/>
                <a:gd name="T5" fmla="*/ 8 h 108"/>
                <a:gd name="T6" fmla="*/ 8 w 216"/>
                <a:gd name="T7" fmla="*/ 108 h 108"/>
                <a:gd name="T8" fmla="*/ 0 w 216"/>
                <a:gd name="T9" fmla="*/ 108 h 108"/>
                <a:gd name="T10" fmla="*/ 108 w 216"/>
                <a:gd name="T11" fmla="*/ 0 h 108"/>
                <a:gd name="T12" fmla="*/ 216 w 216"/>
                <a:gd name="T1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08" extrusionOk="0">
                  <a:moveTo>
                    <a:pt x="216" y="108"/>
                  </a:moveTo>
                  <a:cubicBezTo>
                    <a:pt x="208" y="108"/>
                    <a:pt x="208" y="108"/>
                    <a:pt x="208" y="108"/>
                  </a:cubicBezTo>
                  <a:cubicBezTo>
                    <a:pt x="208" y="53"/>
                    <a:pt x="163" y="8"/>
                    <a:pt x="108" y="8"/>
                  </a:cubicBezTo>
                  <a:cubicBezTo>
                    <a:pt x="53" y="8"/>
                    <a:pt x="8" y="53"/>
                    <a:pt x="8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8" y="0"/>
                    <a:pt x="216" y="49"/>
                    <a:pt x="216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690206" name="Freeform 136"/>
            <p:cNvSpPr/>
            <p:nvPr/>
          </p:nvSpPr>
          <p:spPr bwMode="auto">
            <a:xfrm>
              <a:off x="62662" y="28482"/>
              <a:ext cx="319012" cy="159505"/>
            </a:xfrm>
            <a:custGeom>
              <a:avLst/>
              <a:gdLst>
                <a:gd name="T0" fmla="*/ 184 w 184"/>
                <a:gd name="T1" fmla="*/ 92 h 92"/>
                <a:gd name="T2" fmla="*/ 176 w 184"/>
                <a:gd name="T3" fmla="*/ 92 h 92"/>
                <a:gd name="T4" fmla="*/ 92 w 184"/>
                <a:gd name="T5" fmla="*/ 8 h 92"/>
                <a:gd name="T6" fmla="*/ 8 w 184"/>
                <a:gd name="T7" fmla="*/ 92 h 92"/>
                <a:gd name="T8" fmla="*/ 0 w 184"/>
                <a:gd name="T9" fmla="*/ 92 h 92"/>
                <a:gd name="T10" fmla="*/ 92 w 184"/>
                <a:gd name="T11" fmla="*/ 0 h 92"/>
                <a:gd name="T12" fmla="*/ 184 w 184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92" extrusionOk="0">
                  <a:moveTo>
                    <a:pt x="184" y="92"/>
                  </a:moveTo>
                  <a:cubicBezTo>
                    <a:pt x="176" y="92"/>
                    <a:pt x="176" y="92"/>
                    <a:pt x="176" y="92"/>
                  </a:cubicBezTo>
                  <a:cubicBezTo>
                    <a:pt x="176" y="46"/>
                    <a:pt x="138" y="8"/>
                    <a:pt x="92" y="8"/>
                  </a:cubicBezTo>
                  <a:cubicBezTo>
                    <a:pt x="46" y="8"/>
                    <a:pt x="8" y="46"/>
                    <a:pt x="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4" y="42"/>
                    <a:pt x="184" y="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644686698" name="Группа 891"/>
          <p:cNvGrpSpPr/>
          <p:nvPr/>
        </p:nvGrpSpPr>
        <p:grpSpPr bwMode="auto">
          <a:xfrm>
            <a:off x="533397" y="4325143"/>
            <a:ext cx="498474" cy="496886"/>
            <a:chOff x="8153398" y="1946274"/>
            <a:chExt cx="498474" cy="496886"/>
          </a:xfrm>
        </p:grpSpPr>
        <p:sp>
          <p:nvSpPr>
            <p:cNvPr id="1645007885" name="Freeform 550"/>
            <p:cNvSpPr>
              <a:spLocks noEditPoints="1"/>
            </p:cNvSpPr>
            <p:nvPr/>
          </p:nvSpPr>
          <p:spPr bwMode="auto">
            <a:xfrm>
              <a:off x="8264523" y="2085975"/>
              <a:ext cx="139698" cy="139698"/>
            </a:xfrm>
            <a:custGeom>
              <a:avLst/>
              <a:gdLst>
                <a:gd name="T0" fmla="*/ 88 w 88"/>
                <a:gd name="T1" fmla="*/ 88 h 88"/>
                <a:gd name="T2" fmla="*/ 0 w 88"/>
                <a:gd name="T3" fmla="*/ 88 h 88"/>
                <a:gd name="T4" fmla="*/ 0 w 88"/>
                <a:gd name="T5" fmla="*/ 0 h 88"/>
                <a:gd name="T6" fmla="*/ 88 w 88"/>
                <a:gd name="T7" fmla="*/ 0 h 88"/>
                <a:gd name="T8" fmla="*/ 88 w 88"/>
                <a:gd name="T9" fmla="*/ 88 h 88"/>
                <a:gd name="T10" fmla="*/ 10 w 88"/>
                <a:gd name="T11" fmla="*/ 78 h 88"/>
                <a:gd name="T12" fmla="*/ 78 w 88"/>
                <a:gd name="T13" fmla="*/ 78 h 88"/>
                <a:gd name="T14" fmla="*/ 78 w 88"/>
                <a:gd name="T15" fmla="*/ 10 h 88"/>
                <a:gd name="T16" fmla="*/ 10 w 88"/>
                <a:gd name="T17" fmla="*/ 10 h 88"/>
                <a:gd name="T18" fmla="*/ 10 w 88"/>
                <a:gd name="T19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 extrusionOk="0">
                  <a:moveTo>
                    <a:pt x="88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88"/>
                  </a:lnTo>
                  <a:close/>
                  <a:moveTo>
                    <a:pt x="10" y="78"/>
                  </a:moveTo>
                  <a:lnTo>
                    <a:pt x="78" y="78"/>
                  </a:lnTo>
                  <a:lnTo>
                    <a:pt x="78" y="10"/>
                  </a:lnTo>
                  <a:lnTo>
                    <a:pt x="10" y="10"/>
                  </a:lnTo>
                  <a:lnTo>
                    <a:pt x="1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1303504" name="Freeform 551"/>
            <p:cNvSpPr/>
            <p:nvPr/>
          </p:nvSpPr>
          <p:spPr bwMode="auto">
            <a:xfrm>
              <a:off x="8232774" y="2116137"/>
              <a:ext cx="39685" cy="77787"/>
            </a:xfrm>
            <a:custGeom>
              <a:avLst/>
              <a:gdLst>
                <a:gd name="T0" fmla="*/ 25 w 25"/>
                <a:gd name="T1" fmla="*/ 49 h 49"/>
                <a:gd name="T2" fmla="*/ 0 w 25"/>
                <a:gd name="T3" fmla="*/ 49 h 49"/>
                <a:gd name="T4" fmla="*/ 0 w 25"/>
                <a:gd name="T5" fmla="*/ 0 h 49"/>
                <a:gd name="T6" fmla="*/ 25 w 25"/>
                <a:gd name="T7" fmla="*/ 0 h 49"/>
                <a:gd name="T8" fmla="*/ 25 w 25"/>
                <a:gd name="T9" fmla="*/ 10 h 49"/>
                <a:gd name="T10" fmla="*/ 10 w 25"/>
                <a:gd name="T11" fmla="*/ 10 h 49"/>
                <a:gd name="T12" fmla="*/ 10 w 25"/>
                <a:gd name="T13" fmla="*/ 39 h 49"/>
                <a:gd name="T14" fmla="*/ 25 w 25"/>
                <a:gd name="T15" fmla="*/ 39 h 49"/>
                <a:gd name="T16" fmla="*/ 25 w 25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9" extrusionOk="0">
                  <a:moveTo>
                    <a:pt x="25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10"/>
                  </a:lnTo>
                  <a:lnTo>
                    <a:pt x="10" y="10"/>
                  </a:lnTo>
                  <a:lnTo>
                    <a:pt x="10" y="39"/>
                  </a:lnTo>
                  <a:lnTo>
                    <a:pt x="25" y="3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5365117" name="Freeform 552"/>
            <p:cNvSpPr/>
            <p:nvPr/>
          </p:nvSpPr>
          <p:spPr bwMode="auto">
            <a:xfrm>
              <a:off x="8288336" y="2217737"/>
              <a:ext cx="100011" cy="38098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24 h 24"/>
                <a:gd name="T4" fmla="*/ 0 w 63"/>
                <a:gd name="T5" fmla="*/ 0 h 24"/>
                <a:gd name="T6" fmla="*/ 9 w 63"/>
                <a:gd name="T7" fmla="*/ 0 h 24"/>
                <a:gd name="T8" fmla="*/ 9 w 63"/>
                <a:gd name="T9" fmla="*/ 15 h 24"/>
                <a:gd name="T10" fmla="*/ 53 w 63"/>
                <a:gd name="T11" fmla="*/ 15 h 24"/>
                <a:gd name="T12" fmla="*/ 53 w 63"/>
                <a:gd name="T13" fmla="*/ 0 h 24"/>
                <a:gd name="T14" fmla="*/ 63 w 63"/>
                <a:gd name="T15" fmla="*/ 0 h 24"/>
                <a:gd name="T16" fmla="*/ 63 w 63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24" extrusionOk="0">
                  <a:moveTo>
                    <a:pt x="63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5"/>
                  </a:lnTo>
                  <a:lnTo>
                    <a:pt x="53" y="15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63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9461278" name="Freeform 553"/>
            <p:cNvSpPr/>
            <p:nvPr/>
          </p:nvSpPr>
          <p:spPr bwMode="auto">
            <a:xfrm>
              <a:off x="8302623" y="2246312"/>
              <a:ext cx="69849" cy="103186"/>
            </a:xfrm>
            <a:custGeom>
              <a:avLst/>
              <a:gdLst>
                <a:gd name="T0" fmla="*/ 44 w 44"/>
                <a:gd name="T1" fmla="*/ 65 h 65"/>
                <a:gd name="T2" fmla="*/ 16 w 44"/>
                <a:gd name="T3" fmla="*/ 65 h 65"/>
                <a:gd name="T4" fmla="*/ 0 w 44"/>
                <a:gd name="T5" fmla="*/ 3 h 65"/>
                <a:gd name="T6" fmla="*/ 10 w 44"/>
                <a:gd name="T7" fmla="*/ 0 h 65"/>
                <a:gd name="T8" fmla="*/ 24 w 44"/>
                <a:gd name="T9" fmla="*/ 55 h 65"/>
                <a:gd name="T10" fmla="*/ 35 w 44"/>
                <a:gd name="T11" fmla="*/ 55 h 65"/>
                <a:gd name="T12" fmla="*/ 35 w 44"/>
                <a:gd name="T13" fmla="*/ 1 h 65"/>
                <a:gd name="T14" fmla="*/ 44 w 44"/>
                <a:gd name="T15" fmla="*/ 1 h 65"/>
                <a:gd name="T16" fmla="*/ 44 w 44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5" extrusionOk="0">
                  <a:moveTo>
                    <a:pt x="44" y="65"/>
                  </a:moveTo>
                  <a:lnTo>
                    <a:pt x="16" y="65"/>
                  </a:lnTo>
                  <a:lnTo>
                    <a:pt x="0" y="3"/>
                  </a:lnTo>
                  <a:lnTo>
                    <a:pt x="10" y="0"/>
                  </a:lnTo>
                  <a:lnTo>
                    <a:pt x="24" y="55"/>
                  </a:lnTo>
                  <a:lnTo>
                    <a:pt x="35" y="55"/>
                  </a:lnTo>
                  <a:lnTo>
                    <a:pt x="35" y="1"/>
                  </a:lnTo>
                  <a:lnTo>
                    <a:pt x="44" y="1"/>
                  </a:lnTo>
                  <a:lnTo>
                    <a:pt x="44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6138844" name="Freeform 554"/>
            <p:cNvSpPr>
              <a:spLocks noEditPoints="1"/>
            </p:cNvSpPr>
            <p:nvPr/>
          </p:nvSpPr>
          <p:spPr bwMode="auto">
            <a:xfrm>
              <a:off x="8504237" y="2046287"/>
              <a:ext cx="47622" cy="217486"/>
            </a:xfrm>
            <a:custGeom>
              <a:avLst/>
              <a:gdLst>
                <a:gd name="T0" fmla="*/ 20 w 24"/>
                <a:gd name="T1" fmla="*/ 112 h 112"/>
                <a:gd name="T2" fmla="*/ 4 w 24"/>
                <a:gd name="T3" fmla="*/ 112 h 112"/>
                <a:gd name="T4" fmla="*/ 0 w 24"/>
                <a:gd name="T5" fmla="*/ 108 h 112"/>
                <a:gd name="T6" fmla="*/ 0 w 24"/>
                <a:gd name="T7" fmla="*/ 4 h 112"/>
                <a:gd name="T8" fmla="*/ 4 w 24"/>
                <a:gd name="T9" fmla="*/ 0 h 112"/>
                <a:gd name="T10" fmla="*/ 20 w 24"/>
                <a:gd name="T11" fmla="*/ 0 h 112"/>
                <a:gd name="T12" fmla="*/ 24 w 24"/>
                <a:gd name="T13" fmla="*/ 4 h 112"/>
                <a:gd name="T14" fmla="*/ 24 w 24"/>
                <a:gd name="T15" fmla="*/ 108 h 112"/>
                <a:gd name="T16" fmla="*/ 20 w 24"/>
                <a:gd name="T17" fmla="*/ 112 h 112"/>
                <a:gd name="T18" fmla="*/ 8 w 24"/>
                <a:gd name="T19" fmla="*/ 104 h 112"/>
                <a:gd name="T20" fmla="*/ 16 w 24"/>
                <a:gd name="T21" fmla="*/ 104 h 112"/>
                <a:gd name="T22" fmla="*/ 16 w 24"/>
                <a:gd name="T23" fmla="*/ 8 h 112"/>
                <a:gd name="T24" fmla="*/ 8 w 24"/>
                <a:gd name="T25" fmla="*/ 8 h 112"/>
                <a:gd name="T26" fmla="*/ 8 w 24"/>
                <a:gd name="T27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12" extrusionOk="0">
                  <a:moveTo>
                    <a:pt x="20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1"/>
                    <a:pt x="0" y="10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4" y="2"/>
                    <a:pt x="24" y="4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4" y="111"/>
                    <a:pt x="22" y="112"/>
                    <a:pt x="20" y="112"/>
                  </a:cubicBezTo>
                  <a:close/>
                  <a:moveTo>
                    <a:pt x="8" y="104"/>
                  </a:moveTo>
                  <a:cubicBezTo>
                    <a:pt x="16" y="104"/>
                    <a:pt x="16" y="104"/>
                    <a:pt x="16" y="10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7005949" name="Freeform 555"/>
            <p:cNvSpPr/>
            <p:nvPr/>
          </p:nvSpPr>
          <p:spPr bwMode="auto">
            <a:xfrm>
              <a:off x="8415336" y="2049462"/>
              <a:ext cx="98424" cy="52386"/>
            </a:xfrm>
            <a:custGeom>
              <a:avLst/>
              <a:gdLst>
                <a:gd name="T0" fmla="*/ 4 w 62"/>
                <a:gd name="T1" fmla="*/ 33 h 33"/>
                <a:gd name="T2" fmla="*/ 0 w 62"/>
                <a:gd name="T3" fmla="*/ 24 h 33"/>
                <a:gd name="T4" fmla="*/ 59 w 62"/>
                <a:gd name="T5" fmla="*/ 0 h 33"/>
                <a:gd name="T6" fmla="*/ 62 w 62"/>
                <a:gd name="T7" fmla="*/ 8 h 33"/>
                <a:gd name="T8" fmla="*/ 4 w 6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 extrusionOk="0">
                  <a:moveTo>
                    <a:pt x="4" y="33"/>
                  </a:moveTo>
                  <a:lnTo>
                    <a:pt x="0" y="24"/>
                  </a:lnTo>
                  <a:lnTo>
                    <a:pt x="59" y="0"/>
                  </a:lnTo>
                  <a:lnTo>
                    <a:pt x="62" y="8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2516965" name="Freeform 556"/>
            <p:cNvSpPr/>
            <p:nvPr/>
          </p:nvSpPr>
          <p:spPr bwMode="auto">
            <a:xfrm>
              <a:off x="8415336" y="2211387"/>
              <a:ext cx="98424" cy="52386"/>
            </a:xfrm>
            <a:custGeom>
              <a:avLst/>
              <a:gdLst>
                <a:gd name="T0" fmla="*/ 59 w 62"/>
                <a:gd name="T1" fmla="*/ 33 h 33"/>
                <a:gd name="T2" fmla="*/ 0 w 62"/>
                <a:gd name="T3" fmla="*/ 9 h 33"/>
                <a:gd name="T4" fmla="*/ 4 w 62"/>
                <a:gd name="T5" fmla="*/ 0 h 33"/>
                <a:gd name="T6" fmla="*/ 62 w 62"/>
                <a:gd name="T7" fmla="*/ 25 h 33"/>
                <a:gd name="T8" fmla="*/ 59 w 6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3" extrusionOk="0">
                  <a:moveTo>
                    <a:pt x="59" y="33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62" y="25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9314987" name="Freeform 557"/>
            <p:cNvSpPr/>
            <p:nvPr/>
          </p:nvSpPr>
          <p:spPr bwMode="auto">
            <a:xfrm>
              <a:off x="8364537" y="2271712"/>
              <a:ext cx="23810" cy="31748"/>
            </a:xfrm>
            <a:custGeom>
              <a:avLst/>
              <a:gdLst>
                <a:gd name="T0" fmla="*/ 15 w 15"/>
                <a:gd name="T1" fmla="*/ 20 h 20"/>
                <a:gd name="T2" fmla="*/ 0 w 15"/>
                <a:gd name="T3" fmla="*/ 20 h 20"/>
                <a:gd name="T4" fmla="*/ 0 w 15"/>
                <a:gd name="T5" fmla="*/ 10 h 20"/>
                <a:gd name="T6" fmla="*/ 5 w 15"/>
                <a:gd name="T7" fmla="*/ 10 h 20"/>
                <a:gd name="T8" fmla="*/ 0 w 15"/>
                <a:gd name="T9" fmla="*/ 10 h 20"/>
                <a:gd name="T10" fmla="*/ 0 w 15"/>
                <a:gd name="T11" fmla="*/ 0 h 20"/>
                <a:gd name="T12" fmla="*/ 15 w 15"/>
                <a:gd name="T13" fmla="*/ 0 h 20"/>
                <a:gd name="T14" fmla="*/ 15 w 15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0" extrusionOk="0">
                  <a:moveTo>
                    <a:pt x="15" y="20"/>
                  </a:moveTo>
                  <a:lnTo>
                    <a:pt x="0" y="2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4257330" name="Freeform 558"/>
            <p:cNvSpPr>
              <a:spLocks noEditPoints="1"/>
            </p:cNvSpPr>
            <p:nvPr/>
          </p:nvSpPr>
          <p:spPr bwMode="auto">
            <a:xfrm>
              <a:off x="8294685" y="2116137"/>
              <a:ext cx="77787" cy="47622"/>
            </a:xfrm>
            <a:custGeom>
              <a:avLst/>
              <a:gdLst>
                <a:gd name="T0" fmla="*/ 49 w 49"/>
                <a:gd name="T1" fmla="*/ 30 h 30"/>
                <a:gd name="T2" fmla="*/ 0 w 49"/>
                <a:gd name="T3" fmla="*/ 30 h 30"/>
                <a:gd name="T4" fmla="*/ 0 w 49"/>
                <a:gd name="T5" fmla="*/ 0 h 30"/>
                <a:gd name="T6" fmla="*/ 49 w 49"/>
                <a:gd name="T7" fmla="*/ 0 h 30"/>
                <a:gd name="T8" fmla="*/ 49 w 49"/>
                <a:gd name="T9" fmla="*/ 30 h 30"/>
                <a:gd name="T10" fmla="*/ 10 w 49"/>
                <a:gd name="T11" fmla="*/ 20 h 30"/>
                <a:gd name="T12" fmla="*/ 40 w 49"/>
                <a:gd name="T13" fmla="*/ 20 h 30"/>
                <a:gd name="T14" fmla="*/ 40 w 49"/>
                <a:gd name="T15" fmla="*/ 10 h 30"/>
                <a:gd name="T16" fmla="*/ 10 w 49"/>
                <a:gd name="T17" fmla="*/ 10 h 30"/>
                <a:gd name="T18" fmla="*/ 10 w 49"/>
                <a:gd name="T1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30" extrusionOk="0">
                  <a:moveTo>
                    <a:pt x="49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30"/>
                  </a:lnTo>
                  <a:close/>
                  <a:moveTo>
                    <a:pt x="10" y="20"/>
                  </a:moveTo>
                  <a:lnTo>
                    <a:pt x="40" y="20"/>
                  </a:lnTo>
                  <a:lnTo>
                    <a:pt x="40" y="10"/>
                  </a:lnTo>
                  <a:lnTo>
                    <a:pt x="1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5816750" name="Rectangle 559"/>
            <p:cNvSpPr>
              <a:spLocks noChangeArrowheads="1"/>
            </p:cNvSpPr>
            <p:nvPr/>
          </p:nvSpPr>
          <p:spPr bwMode="auto">
            <a:xfrm>
              <a:off x="8358186" y="2178049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5391456" name="Rectangle 560"/>
            <p:cNvSpPr>
              <a:spLocks noChangeArrowheads="1"/>
            </p:cNvSpPr>
            <p:nvPr/>
          </p:nvSpPr>
          <p:spPr bwMode="auto">
            <a:xfrm>
              <a:off x="8326437" y="2178049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6231771" name="Rectangle 561"/>
            <p:cNvSpPr>
              <a:spLocks noChangeArrowheads="1"/>
            </p:cNvSpPr>
            <p:nvPr/>
          </p:nvSpPr>
          <p:spPr bwMode="auto">
            <a:xfrm>
              <a:off x="8294685" y="2178049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5515367" name="Freeform 562"/>
            <p:cNvSpPr/>
            <p:nvPr/>
          </p:nvSpPr>
          <p:spPr bwMode="auto">
            <a:xfrm>
              <a:off x="8186736" y="1976437"/>
              <a:ext cx="53973" cy="357186"/>
            </a:xfrm>
            <a:custGeom>
              <a:avLst/>
              <a:gdLst>
                <a:gd name="T0" fmla="*/ 8 w 28"/>
                <a:gd name="T1" fmla="*/ 184 h 184"/>
                <a:gd name="T2" fmla="*/ 0 w 28"/>
                <a:gd name="T3" fmla="*/ 184 h 184"/>
                <a:gd name="T4" fmla="*/ 0 w 28"/>
                <a:gd name="T5" fmla="*/ 20 h 184"/>
                <a:gd name="T6" fmla="*/ 20 w 28"/>
                <a:gd name="T7" fmla="*/ 0 h 184"/>
                <a:gd name="T8" fmla="*/ 28 w 28"/>
                <a:gd name="T9" fmla="*/ 0 h 184"/>
                <a:gd name="T10" fmla="*/ 28 w 28"/>
                <a:gd name="T11" fmla="*/ 8 h 184"/>
                <a:gd name="T12" fmla="*/ 20 w 28"/>
                <a:gd name="T13" fmla="*/ 8 h 184"/>
                <a:gd name="T14" fmla="*/ 8 w 28"/>
                <a:gd name="T15" fmla="*/ 20 h 184"/>
                <a:gd name="T16" fmla="*/ 8 w 28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84" extrusionOk="0">
                  <a:moveTo>
                    <a:pt x="8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lnTo>
                    <a:pt x="8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833516" name="Freeform 563"/>
            <p:cNvSpPr/>
            <p:nvPr/>
          </p:nvSpPr>
          <p:spPr bwMode="auto">
            <a:xfrm>
              <a:off x="8186736" y="2357437"/>
              <a:ext cx="357186" cy="53973"/>
            </a:xfrm>
            <a:custGeom>
              <a:avLst/>
              <a:gdLst>
                <a:gd name="T0" fmla="*/ 184 w 184"/>
                <a:gd name="T1" fmla="*/ 28 h 28"/>
                <a:gd name="T2" fmla="*/ 20 w 184"/>
                <a:gd name="T3" fmla="*/ 28 h 28"/>
                <a:gd name="T4" fmla="*/ 0 w 184"/>
                <a:gd name="T5" fmla="*/ 8 h 28"/>
                <a:gd name="T6" fmla="*/ 0 w 184"/>
                <a:gd name="T7" fmla="*/ 0 h 28"/>
                <a:gd name="T8" fmla="*/ 8 w 184"/>
                <a:gd name="T9" fmla="*/ 0 h 28"/>
                <a:gd name="T10" fmla="*/ 8 w 184"/>
                <a:gd name="T11" fmla="*/ 8 h 28"/>
                <a:gd name="T12" fmla="*/ 20 w 184"/>
                <a:gd name="T13" fmla="*/ 20 h 28"/>
                <a:gd name="T14" fmla="*/ 184 w 184"/>
                <a:gd name="T15" fmla="*/ 20 h 28"/>
                <a:gd name="T16" fmla="*/ 184 w 18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8" extrusionOk="0">
                  <a:moveTo>
                    <a:pt x="184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9" y="28"/>
                    <a:pt x="0" y="19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5"/>
                    <a:pt x="13" y="20"/>
                    <a:pt x="20" y="20"/>
                  </a:cubicBezTo>
                  <a:cubicBezTo>
                    <a:pt x="184" y="20"/>
                    <a:pt x="184" y="20"/>
                    <a:pt x="184" y="20"/>
                  </a:cubicBezTo>
                  <a:lnTo>
                    <a:pt x="18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4069756" name="Freeform 564"/>
            <p:cNvSpPr/>
            <p:nvPr/>
          </p:nvSpPr>
          <p:spPr bwMode="auto">
            <a:xfrm>
              <a:off x="8566148" y="2054224"/>
              <a:ext cx="53973" cy="357186"/>
            </a:xfrm>
            <a:custGeom>
              <a:avLst/>
              <a:gdLst>
                <a:gd name="T0" fmla="*/ 8 w 28"/>
                <a:gd name="T1" fmla="*/ 184 h 184"/>
                <a:gd name="T2" fmla="*/ 0 w 28"/>
                <a:gd name="T3" fmla="*/ 184 h 184"/>
                <a:gd name="T4" fmla="*/ 0 w 28"/>
                <a:gd name="T5" fmla="*/ 176 h 184"/>
                <a:gd name="T6" fmla="*/ 8 w 28"/>
                <a:gd name="T7" fmla="*/ 176 h 184"/>
                <a:gd name="T8" fmla="*/ 20 w 28"/>
                <a:gd name="T9" fmla="*/ 164 h 184"/>
                <a:gd name="T10" fmla="*/ 20 w 28"/>
                <a:gd name="T11" fmla="*/ 0 h 184"/>
                <a:gd name="T12" fmla="*/ 28 w 28"/>
                <a:gd name="T13" fmla="*/ 0 h 184"/>
                <a:gd name="T14" fmla="*/ 28 w 28"/>
                <a:gd name="T15" fmla="*/ 164 h 184"/>
                <a:gd name="T16" fmla="*/ 8 w 28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84" extrusionOk="0">
                  <a:moveTo>
                    <a:pt x="8" y="18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14" y="176"/>
                    <a:pt x="20" y="171"/>
                    <a:pt x="20" y="16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75"/>
                    <a:pt x="19" y="184"/>
                    <a:pt x="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8364328" name="Freeform 565"/>
            <p:cNvSpPr/>
            <p:nvPr/>
          </p:nvSpPr>
          <p:spPr bwMode="auto">
            <a:xfrm>
              <a:off x="8264523" y="1976437"/>
              <a:ext cx="355599" cy="55561"/>
            </a:xfrm>
            <a:custGeom>
              <a:avLst/>
              <a:gdLst>
                <a:gd name="T0" fmla="*/ 184 w 184"/>
                <a:gd name="T1" fmla="*/ 28 h 28"/>
                <a:gd name="T2" fmla="*/ 176 w 184"/>
                <a:gd name="T3" fmla="*/ 28 h 28"/>
                <a:gd name="T4" fmla="*/ 176 w 184"/>
                <a:gd name="T5" fmla="*/ 20 h 28"/>
                <a:gd name="T6" fmla="*/ 164 w 184"/>
                <a:gd name="T7" fmla="*/ 8 h 28"/>
                <a:gd name="T8" fmla="*/ 0 w 184"/>
                <a:gd name="T9" fmla="*/ 8 h 28"/>
                <a:gd name="T10" fmla="*/ 0 w 184"/>
                <a:gd name="T11" fmla="*/ 0 h 28"/>
                <a:gd name="T12" fmla="*/ 164 w 184"/>
                <a:gd name="T13" fmla="*/ 0 h 28"/>
                <a:gd name="T14" fmla="*/ 184 w 184"/>
                <a:gd name="T15" fmla="*/ 20 h 28"/>
                <a:gd name="T16" fmla="*/ 184 w 18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8" extrusionOk="0">
                  <a:moveTo>
                    <a:pt x="184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176" y="14"/>
                    <a:pt x="170" y="8"/>
                    <a:pt x="16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5" y="0"/>
                    <a:pt x="184" y="9"/>
                    <a:pt x="184" y="20"/>
                  </a:cubicBezTo>
                  <a:lnTo>
                    <a:pt x="184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164665" name="Freeform 566"/>
            <p:cNvSpPr/>
            <p:nvPr/>
          </p:nvSpPr>
          <p:spPr bwMode="auto">
            <a:xfrm>
              <a:off x="8254999" y="1946274"/>
              <a:ext cx="47622" cy="77787"/>
            </a:xfrm>
            <a:custGeom>
              <a:avLst/>
              <a:gdLst>
                <a:gd name="T0" fmla="*/ 21 w 25"/>
                <a:gd name="T1" fmla="*/ 40 h 40"/>
                <a:gd name="T2" fmla="*/ 18 w 25"/>
                <a:gd name="T3" fmla="*/ 39 h 40"/>
                <a:gd name="T4" fmla="*/ 2 w 25"/>
                <a:gd name="T5" fmla="*/ 23 h 40"/>
                <a:gd name="T6" fmla="*/ 2 w 25"/>
                <a:gd name="T7" fmla="*/ 18 h 40"/>
                <a:gd name="T8" fmla="*/ 18 w 25"/>
                <a:gd name="T9" fmla="*/ 2 h 40"/>
                <a:gd name="T10" fmla="*/ 24 w 25"/>
                <a:gd name="T11" fmla="*/ 2 h 40"/>
                <a:gd name="T12" fmla="*/ 24 w 25"/>
                <a:gd name="T13" fmla="*/ 7 h 40"/>
                <a:gd name="T14" fmla="*/ 10 w 25"/>
                <a:gd name="T15" fmla="*/ 20 h 40"/>
                <a:gd name="T16" fmla="*/ 24 w 25"/>
                <a:gd name="T17" fmla="*/ 34 h 40"/>
                <a:gd name="T18" fmla="*/ 24 w 25"/>
                <a:gd name="T19" fmla="*/ 39 h 40"/>
                <a:gd name="T20" fmla="*/ 21 w 25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0" extrusionOk="0">
                  <a:moveTo>
                    <a:pt x="21" y="40"/>
                  </a:moveTo>
                  <a:cubicBezTo>
                    <a:pt x="20" y="40"/>
                    <a:pt x="19" y="40"/>
                    <a:pt x="18" y="39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2"/>
                    <a:pt x="0" y="19"/>
                    <a:pt x="2" y="18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0"/>
                    <a:pt x="22" y="0"/>
                    <a:pt x="24" y="2"/>
                  </a:cubicBezTo>
                  <a:cubicBezTo>
                    <a:pt x="25" y="3"/>
                    <a:pt x="25" y="6"/>
                    <a:pt x="24" y="7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5"/>
                    <a:pt x="25" y="38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1856675" name="Freeform 567"/>
            <p:cNvSpPr/>
            <p:nvPr/>
          </p:nvSpPr>
          <p:spPr bwMode="auto">
            <a:xfrm>
              <a:off x="8502648" y="2365374"/>
              <a:ext cx="49212" cy="77787"/>
            </a:xfrm>
            <a:custGeom>
              <a:avLst/>
              <a:gdLst>
                <a:gd name="T0" fmla="*/ 5 w 25"/>
                <a:gd name="T1" fmla="*/ 40 h 40"/>
                <a:gd name="T2" fmla="*/ 2 w 25"/>
                <a:gd name="T3" fmla="*/ 39 h 40"/>
                <a:gd name="T4" fmla="*/ 2 w 25"/>
                <a:gd name="T5" fmla="*/ 34 h 40"/>
                <a:gd name="T6" fmla="*/ 15 w 25"/>
                <a:gd name="T7" fmla="*/ 20 h 40"/>
                <a:gd name="T8" fmla="*/ 2 w 25"/>
                <a:gd name="T9" fmla="*/ 7 h 40"/>
                <a:gd name="T10" fmla="*/ 2 w 25"/>
                <a:gd name="T11" fmla="*/ 2 h 40"/>
                <a:gd name="T12" fmla="*/ 8 w 25"/>
                <a:gd name="T13" fmla="*/ 2 h 40"/>
                <a:gd name="T14" fmla="*/ 24 w 25"/>
                <a:gd name="T15" fmla="*/ 18 h 40"/>
                <a:gd name="T16" fmla="*/ 24 w 25"/>
                <a:gd name="T17" fmla="*/ 23 h 40"/>
                <a:gd name="T18" fmla="*/ 8 w 25"/>
                <a:gd name="T19" fmla="*/ 39 h 40"/>
                <a:gd name="T20" fmla="*/ 5 w 25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0" extrusionOk="0">
                  <a:moveTo>
                    <a:pt x="5" y="40"/>
                  </a:moveTo>
                  <a:cubicBezTo>
                    <a:pt x="4" y="40"/>
                    <a:pt x="3" y="40"/>
                    <a:pt x="2" y="39"/>
                  </a:cubicBezTo>
                  <a:cubicBezTo>
                    <a:pt x="0" y="38"/>
                    <a:pt x="0" y="35"/>
                    <a:pt x="2" y="34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9"/>
                    <a:pt x="25" y="22"/>
                    <a:pt x="24" y="23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40"/>
                    <a:pt x="6" y="40"/>
                    <a:pt x="5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42028" name="Freeform 568"/>
            <p:cNvSpPr/>
            <p:nvPr/>
          </p:nvSpPr>
          <p:spPr bwMode="auto">
            <a:xfrm>
              <a:off x="8153398" y="2295524"/>
              <a:ext cx="79373" cy="46036"/>
            </a:xfrm>
            <a:custGeom>
              <a:avLst/>
              <a:gdLst>
                <a:gd name="T0" fmla="*/ 21 w 41"/>
                <a:gd name="T1" fmla="*/ 24 h 24"/>
                <a:gd name="T2" fmla="*/ 18 w 41"/>
                <a:gd name="T3" fmla="*/ 23 h 24"/>
                <a:gd name="T4" fmla="*/ 2 w 41"/>
                <a:gd name="T5" fmla="*/ 7 h 24"/>
                <a:gd name="T6" fmla="*/ 2 w 41"/>
                <a:gd name="T7" fmla="*/ 2 h 24"/>
                <a:gd name="T8" fmla="*/ 8 w 41"/>
                <a:gd name="T9" fmla="*/ 2 h 24"/>
                <a:gd name="T10" fmla="*/ 21 w 41"/>
                <a:gd name="T11" fmla="*/ 15 h 24"/>
                <a:gd name="T12" fmla="*/ 34 w 41"/>
                <a:gd name="T13" fmla="*/ 2 h 24"/>
                <a:gd name="T14" fmla="*/ 40 w 41"/>
                <a:gd name="T15" fmla="*/ 2 h 24"/>
                <a:gd name="T16" fmla="*/ 40 w 41"/>
                <a:gd name="T17" fmla="*/ 7 h 24"/>
                <a:gd name="T18" fmla="*/ 24 w 41"/>
                <a:gd name="T19" fmla="*/ 23 h 24"/>
                <a:gd name="T20" fmla="*/ 21 w 4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4" extrusionOk="0">
                  <a:moveTo>
                    <a:pt x="21" y="24"/>
                  </a:moveTo>
                  <a:cubicBezTo>
                    <a:pt x="20" y="24"/>
                    <a:pt x="19" y="24"/>
                    <a:pt x="18" y="2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0"/>
                    <a:pt x="38" y="0"/>
                    <a:pt x="40" y="2"/>
                  </a:cubicBezTo>
                  <a:cubicBezTo>
                    <a:pt x="41" y="3"/>
                    <a:pt x="41" y="6"/>
                    <a:pt x="40" y="7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4"/>
                    <a:pt x="22" y="24"/>
                    <a:pt x="21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447519" name="Freeform 569"/>
            <p:cNvSpPr/>
            <p:nvPr/>
          </p:nvSpPr>
          <p:spPr bwMode="auto">
            <a:xfrm>
              <a:off x="8572500" y="2046287"/>
              <a:ext cx="79373" cy="49212"/>
            </a:xfrm>
            <a:custGeom>
              <a:avLst/>
              <a:gdLst>
                <a:gd name="T0" fmla="*/ 37 w 41"/>
                <a:gd name="T1" fmla="*/ 24 h 25"/>
                <a:gd name="T2" fmla="*/ 34 w 41"/>
                <a:gd name="T3" fmla="*/ 23 h 25"/>
                <a:gd name="T4" fmla="*/ 21 w 41"/>
                <a:gd name="T5" fmla="*/ 10 h 25"/>
                <a:gd name="T6" fmla="*/ 8 w 41"/>
                <a:gd name="T7" fmla="*/ 23 h 25"/>
                <a:gd name="T8" fmla="*/ 2 w 41"/>
                <a:gd name="T9" fmla="*/ 23 h 25"/>
                <a:gd name="T10" fmla="*/ 2 w 41"/>
                <a:gd name="T11" fmla="*/ 18 h 25"/>
                <a:gd name="T12" fmla="*/ 18 w 41"/>
                <a:gd name="T13" fmla="*/ 2 h 25"/>
                <a:gd name="T14" fmla="*/ 24 w 41"/>
                <a:gd name="T15" fmla="*/ 2 h 25"/>
                <a:gd name="T16" fmla="*/ 40 w 41"/>
                <a:gd name="T17" fmla="*/ 18 h 25"/>
                <a:gd name="T18" fmla="*/ 40 w 41"/>
                <a:gd name="T19" fmla="*/ 23 h 25"/>
                <a:gd name="T20" fmla="*/ 37 w 41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5" extrusionOk="0">
                  <a:moveTo>
                    <a:pt x="37" y="24"/>
                  </a:moveTo>
                  <a:cubicBezTo>
                    <a:pt x="36" y="24"/>
                    <a:pt x="35" y="24"/>
                    <a:pt x="34" y="2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6" y="25"/>
                    <a:pt x="4" y="25"/>
                    <a:pt x="2" y="23"/>
                  </a:cubicBezTo>
                  <a:cubicBezTo>
                    <a:pt x="0" y="22"/>
                    <a:pt x="0" y="19"/>
                    <a:pt x="2" y="18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0"/>
                    <a:pt x="22" y="0"/>
                    <a:pt x="24" y="2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22"/>
                    <a:pt x="40" y="23"/>
                  </a:cubicBezTo>
                  <a:cubicBezTo>
                    <a:pt x="39" y="24"/>
                    <a:pt x="38" y="24"/>
                    <a:pt x="3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3128322" name="Rectangle 570"/>
            <p:cNvSpPr>
              <a:spLocks noChangeArrowheads="1"/>
            </p:cNvSpPr>
            <p:nvPr/>
          </p:nvSpPr>
          <p:spPr bwMode="auto">
            <a:xfrm>
              <a:off x="8156572" y="2070099"/>
              <a:ext cx="14286" cy="20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3548968" name="Rectangle 571"/>
            <p:cNvSpPr>
              <a:spLocks noChangeArrowheads="1"/>
            </p:cNvSpPr>
            <p:nvPr/>
          </p:nvSpPr>
          <p:spPr bwMode="auto">
            <a:xfrm>
              <a:off x="8635998" y="2108199"/>
              <a:ext cx="15873" cy="209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8247409" name="Rectangle 572"/>
            <p:cNvSpPr>
              <a:spLocks noChangeArrowheads="1"/>
            </p:cNvSpPr>
            <p:nvPr/>
          </p:nvSpPr>
          <p:spPr bwMode="auto">
            <a:xfrm>
              <a:off x="8280398" y="2427287"/>
              <a:ext cx="20796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8354863" name="Rectangle 573"/>
            <p:cNvSpPr>
              <a:spLocks noChangeArrowheads="1"/>
            </p:cNvSpPr>
            <p:nvPr/>
          </p:nvSpPr>
          <p:spPr bwMode="auto">
            <a:xfrm>
              <a:off x="8318499" y="1946274"/>
              <a:ext cx="209548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7317323" name="Rectangle 574"/>
            <p:cNvSpPr>
              <a:spLocks noChangeArrowheads="1"/>
            </p:cNvSpPr>
            <p:nvPr/>
          </p:nvSpPr>
          <p:spPr bwMode="auto">
            <a:xfrm>
              <a:off x="8186736" y="2427287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4212758" name="Rectangle 575"/>
            <p:cNvSpPr>
              <a:spLocks noChangeArrowheads="1"/>
            </p:cNvSpPr>
            <p:nvPr/>
          </p:nvSpPr>
          <p:spPr bwMode="auto">
            <a:xfrm>
              <a:off x="8218487" y="2427287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3108393" name="Rectangle 576"/>
            <p:cNvSpPr>
              <a:spLocks noChangeArrowheads="1"/>
            </p:cNvSpPr>
            <p:nvPr/>
          </p:nvSpPr>
          <p:spPr bwMode="auto">
            <a:xfrm>
              <a:off x="8248649" y="2427287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6611191" name="Rectangle 577"/>
            <p:cNvSpPr>
              <a:spLocks noChangeArrowheads="1"/>
            </p:cNvSpPr>
            <p:nvPr/>
          </p:nvSpPr>
          <p:spPr bwMode="auto">
            <a:xfrm>
              <a:off x="8543925" y="1946274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9854280" name="Rectangle 578"/>
            <p:cNvSpPr>
              <a:spLocks noChangeArrowheads="1"/>
            </p:cNvSpPr>
            <p:nvPr/>
          </p:nvSpPr>
          <p:spPr bwMode="auto">
            <a:xfrm>
              <a:off x="8574086" y="1946274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7669854" name="Rectangle 579"/>
            <p:cNvSpPr>
              <a:spLocks noChangeArrowheads="1"/>
            </p:cNvSpPr>
            <p:nvPr/>
          </p:nvSpPr>
          <p:spPr bwMode="auto">
            <a:xfrm>
              <a:off x="8605837" y="1946274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102686" name="Rectangle 580"/>
            <p:cNvSpPr>
              <a:spLocks noChangeArrowheads="1"/>
            </p:cNvSpPr>
            <p:nvPr/>
          </p:nvSpPr>
          <p:spPr bwMode="auto">
            <a:xfrm>
              <a:off x="8635998" y="2395539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083658" name="Rectangle 581"/>
            <p:cNvSpPr>
              <a:spLocks noChangeArrowheads="1"/>
            </p:cNvSpPr>
            <p:nvPr/>
          </p:nvSpPr>
          <p:spPr bwMode="auto">
            <a:xfrm>
              <a:off x="8635998" y="2365374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6179285" name="Rectangle 582"/>
            <p:cNvSpPr>
              <a:spLocks noChangeArrowheads="1"/>
            </p:cNvSpPr>
            <p:nvPr/>
          </p:nvSpPr>
          <p:spPr bwMode="auto">
            <a:xfrm>
              <a:off x="8635998" y="2333624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7779577" name="Rectangle 583"/>
            <p:cNvSpPr>
              <a:spLocks noChangeArrowheads="1"/>
            </p:cNvSpPr>
            <p:nvPr/>
          </p:nvSpPr>
          <p:spPr bwMode="auto">
            <a:xfrm>
              <a:off x="8156572" y="2038348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5856066" name="Rectangle 584"/>
            <p:cNvSpPr>
              <a:spLocks noChangeArrowheads="1"/>
            </p:cNvSpPr>
            <p:nvPr/>
          </p:nvSpPr>
          <p:spPr bwMode="auto">
            <a:xfrm>
              <a:off x="8156572" y="2008188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8372502" name="Rectangle 585"/>
            <p:cNvSpPr>
              <a:spLocks noChangeArrowheads="1"/>
            </p:cNvSpPr>
            <p:nvPr/>
          </p:nvSpPr>
          <p:spPr bwMode="auto">
            <a:xfrm>
              <a:off x="8156572" y="1976437"/>
              <a:ext cx="14286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57548972" name="Группа 751"/>
          <p:cNvGrpSpPr/>
          <p:nvPr/>
        </p:nvGrpSpPr>
        <p:grpSpPr bwMode="auto">
          <a:xfrm>
            <a:off x="528519" y="5812474"/>
            <a:ext cx="495298" cy="496886"/>
            <a:chOff x="7346949" y="3582986"/>
            <a:chExt cx="495298" cy="496886"/>
          </a:xfrm>
        </p:grpSpPr>
        <p:sp>
          <p:nvSpPr>
            <p:cNvPr id="1988135289" name="Freeform 715"/>
            <p:cNvSpPr>
              <a:spLocks noEditPoints="1"/>
            </p:cNvSpPr>
            <p:nvPr/>
          </p:nvSpPr>
          <p:spPr bwMode="auto">
            <a:xfrm>
              <a:off x="7346949" y="3582986"/>
              <a:ext cx="495298" cy="496886"/>
            </a:xfrm>
            <a:custGeom>
              <a:avLst/>
              <a:gdLst>
                <a:gd name="T0" fmla="*/ 128 w 256"/>
                <a:gd name="T1" fmla="*/ 256 h 256"/>
                <a:gd name="T2" fmla="*/ 125 w 256"/>
                <a:gd name="T3" fmla="*/ 256 h 256"/>
                <a:gd name="T4" fmla="*/ 0 w 256"/>
                <a:gd name="T5" fmla="*/ 64 h 256"/>
                <a:gd name="T6" fmla="*/ 64 w 256"/>
                <a:gd name="T7" fmla="*/ 0 h 256"/>
                <a:gd name="T8" fmla="*/ 128 w 256"/>
                <a:gd name="T9" fmla="*/ 44 h 256"/>
                <a:gd name="T10" fmla="*/ 192 w 256"/>
                <a:gd name="T11" fmla="*/ 0 h 256"/>
                <a:gd name="T12" fmla="*/ 256 w 256"/>
                <a:gd name="T13" fmla="*/ 64 h 256"/>
                <a:gd name="T14" fmla="*/ 130 w 256"/>
                <a:gd name="T15" fmla="*/ 256 h 256"/>
                <a:gd name="T16" fmla="*/ 128 w 256"/>
                <a:gd name="T17" fmla="*/ 256 h 256"/>
                <a:gd name="T18" fmla="*/ 64 w 256"/>
                <a:gd name="T19" fmla="*/ 8 h 256"/>
                <a:gd name="T20" fmla="*/ 8 w 256"/>
                <a:gd name="T21" fmla="*/ 64 h 256"/>
                <a:gd name="T22" fmla="*/ 128 w 256"/>
                <a:gd name="T23" fmla="*/ 247 h 256"/>
                <a:gd name="T24" fmla="*/ 248 w 256"/>
                <a:gd name="T25" fmla="*/ 64 h 256"/>
                <a:gd name="T26" fmla="*/ 192 w 256"/>
                <a:gd name="T27" fmla="*/ 8 h 256"/>
                <a:gd name="T28" fmla="*/ 132 w 256"/>
                <a:gd name="T29" fmla="*/ 64 h 256"/>
                <a:gd name="T30" fmla="*/ 128 w 256"/>
                <a:gd name="T31" fmla="*/ 68 h 256"/>
                <a:gd name="T32" fmla="*/ 124 w 256"/>
                <a:gd name="T33" fmla="*/ 64 h 256"/>
                <a:gd name="T34" fmla="*/ 64 w 256"/>
                <a:gd name="T35" fmla="*/ 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 extrusionOk="0">
                  <a:moveTo>
                    <a:pt x="128" y="256"/>
                  </a:moveTo>
                  <a:cubicBezTo>
                    <a:pt x="127" y="256"/>
                    <a:pt x="126" y="256"/>
                    <a:pt x="125" y="256"/>
                  </a:cubicBezTo>
                  <a:cubicBezTo>
                    <a:pt x="120" y="252"/>
                    <a:pt x="0" y="165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92" y="0"/>
                    <a:pt x="118" y="19"/>
                    <a:pt x="128" y="44"/>
                  </a:cubicBezTo>
                  <a:cubicBezTo>
                    <a:pt x="137" y="19"/>
                    <a:pt x="163" y="0"/>
                    <a:pt x="192" y="0"/>
                  </a:cubicBezTo>
                  <a:cubicBezTo>
                    <a:pt x="227" y="0"/>
                    <a:pt x="256" y="29"/>
                    <a:pt x="256" y="64"/>
                  </a:cubicBezTo>
                  <a:cubicBezTo>
                    <a:pt x="256" y="165"/>
                    <a:pt x="135" y="252"/>
                    <a:pt x="130" y="256"/>
                  </a:cubicBezTo>
                  <a:cubicBezTo>
                    <a:pt x="129" y="256"/>
                    <a:pt x="129" y="256"/>
                    <a:pt x="128" y="256"/>
                  </a:cubicBezTo>
                  <a:close/>
                  <a:moveTo>
                    <a:pt x="64" y="8"/>
                  </a:moveTo>
                  <a:cubicBezTo>
                    <a:pt x="33" y="8"/>
                    <a:pt x="8" y="33"/>
                    <a:pt x="8" y="64"/>
                  </a:cubicBezTo>
                  <a:cubicBezTo>
                    <a:pt x="8" y="154"/>
                    <a:pt x="111" y="235"/>
                    <a:pt x="128" y="247"/>
                  </a:cubicBezTo>
                  <a:cubicBezTo>
                    <a:pt x="145" y="235"/>
                    <a:pt x="248" y="154"/>
                    <a:pt x="248" y="64"/>
                  </a:cubicBezTo>
                  <a:cubicBezTo>
                    <a:pt x="248" y="33"/>
                    <a:pt x="223" y="8"/>
                    <a:pt x="192" y="8"/>
                  </a:cubicBezTo>
                  <a:cubicBezTo>
                    <a:pt x="160" y="8"/>
                    <a:pt x="132" y="35"/>
                    <a:pt x="132" y="64"/>
                  </a:cubicBezTo>
                  <a:cubicBezTo>
                    <a:pt x="132" y="67"/>
                    <a:pt x="130" y="68"/>
                    <a:pt x="128" y="68"/>
                  </a:cubicBezTo>
                  <a:cubicBezTo>
                    <a:pt x="126" y="68"/>
                    <a:pt x="124" y="67"/>
                    <a:pt x="124" y="64"/>
                  </a:cubicBezTo>
                  <a:cubicBezTo>
                    <a:pt x="124" y="35"/>
                    <a:pt x="96" y="8"/>
                    <a:pt x="6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3015889" name="Rectangle 716"/>
            <p:cNvSpPr>
              <a:spLocks noChangeArrowheads="1"/>
            </p:cNvSpPr>
            <p:nvPr/>
          </p:nvSpPr>
          <p:spPr bwMode="auto">
            <a:xfrm>
              <a:off x="7586660" y="3730623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4067027" name="Rectangle 717"/>
            <p:cNvSpPr>
              <a:spLocks noChangeArrowheads="1"/>
            </p:cNvSpPr>
            <p:nvPr/>
          </p:nvSpPr>
          <p:spPr bwMode="auto">
            <a:xfrm>
              <a:off x="7586660" y="3760786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2632353" name="Rectangle 718"/>
            <p:cNvSpPr>
              <a:spLocks noChangeArrowheads="1"/>
            </p:cNvSpPr>
            <p:nvPr/>
          </p:nvSpPr>
          <p:spPr bwMode="auto">
            <a:xfrm>
              <a:off x="7586660" y="3792535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0403453" name="Freeform 719"/>
            <p:cNvSpPr/>
            <p:nvPr/>
          </p:nvSpPr>
          <p:spPr bwMode="auto">
            <a:xfrm>
              <a:off x="7392987" y="3629025"/>
              <a:ext cx="77787" cy="77787"/>
            </a:xfrm>
            <a:custGeom>
              <a:avLst/>
              <a:gdLst>
                <a:gd name="T0" fmla="*/ 8 w 40"/>
                <a:gd name="T1" fmla="*/ 40 h 40"/>
                <a:gd name="T2" fmla="*/ 0 w 40"/>
                <a:gd name="T3" fmla="*/ 40 h 40"/>
                <a:gd name="T4" fmla="*/ 40 w 40"/>
                <a:gd name="T5" fmla="*/ 0 h 40"/>
                <a:gd name="T6" fmla="*/ 40 w 40"/>
                <a:gd name="T7" fmla="*/ 8 h 40"/>
                <a:gd name="T8" fmla="*/ 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 extrusionOk="0">
                  <a:moveTo>
                    <a:pt x="8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22" y="8"/>
                    <a:pt x="8" y="23"/>
                    <a:pt x="8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1336215" name="Freeform 720"/>
            <p:cNvSpPr/>
            <p:nvPr/>
          </p:nvSpPr>
          <p:spPr bwMode="auto">
            <a:xfrm>
              <a:off x="7718424" y="3629025"/>
              <a:ext cx="77787" cy="77787"/>
            </a:xfrm>
            <a:custGeom>
              <a:avLst/>
              <a:gdLst>
                <a:gd name="T0" fmla="*/ 40 w 40"/>
                <a:gd name="T1" fmla="*/ 40 h 40"/>
                <a:gd name="T2" fmla="*/ 32 w 40"/>
                <a:gd name="T3" fmla="*/ 40 h 40"/>
                <a:gd name="T4" fmla="*/ 0 w 40"/>
                <a:gd name="T5" fmla="*/ 8 h 40"/>
                <a:gd name="T6" fmla="*/ 0 w 40"/>
                <a:gd name="T7" fmla="*/ 0 h 40"/>
                <a:gd name="T8" fmla="*/ 40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 extrusionOk="0">
                  <a:moveTo>
                    <a:pt x="40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23"/>
                    <a:pt x="17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40" y="18"/>
                    <a:pt x="4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30891043" name="Группа 721"/>
          <p:cNvGrpSpPr/>
          <p:nvPr/>
        </p:nvGrpSpPr>
        <p:grpSpPr bwMode="auto">
          <a:xfrm>
            <a:off x="535516" y="5103812"/>
            <a:ext cx="495298" cy="373061"/>
            <a:chOff x="1879599" y="2894013"/>
            <a:chExt cx="495298" cy="373061"/>
          </a:xfrm>
        </p:grpSpPr>
        <p:sp>
          <p:nvSpPr>
            <p:cNvPr id="901035608" name="Freeform 30"/>
            <p:cNvSpPr/>
            <p:nvPr/>
          </p:nvSpPr>
          <p:spPr bwMode="auto">
            <a:xfrm>
              <a:off x="2281236" y="2894013"/>
              <a:ext cx="63498" cy="61910"/>
            </a:xfrm>
            <a:custGeom>
              <a:avLst/>
              <a:gdLst>
                <a:gd name="T0" fmla="*/ 40 w 40"/>
                <a:gd name="T1" fmla="*/ 39 h 39"/>
                <a:gd name="T2" fmla="*/ 30 w 40"/>
                <a:gd name="T3" fmla="*/ 39 h 39"/>
                <a:gd name="T4" fmla="*/ 30 w 40"/>
                <a:gd name="T5" fmla="*/ 10 h 39"/>
                <a:gd name="T6" fmla="*/ 0 w 40"/>
                <a:gd name="T7" fmla="*/ 10 h 39"/>
                <a:gd name="T8" fmla="*/ 0 w 40"/>
                <a:gd name="T9" fmla="*/ 0 h 39"/>
                <a:gd name="T10" fmla="*/ 40 w 40"/>
                <a:gd name="T11" fmla="*/ 0 h 39"/>
                <a:gd name="T12" fmla="*/ 40 w 40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9" extrusionOk="0">
                  <a:moveTo>
                    <a:pt x="40" y="39"/>
                  </a:moveTo>
                  <a:lnTo>
                    <a:pt x="30" y="39"/>
                  </a:lnTo>
                  <a:lnTo>
                    <a:pt x="3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8243236" name="Freeform 31"/>
            <p:cNvSpPr/>
            <p:nvPr/>
          </p:nvSpPr>
          <p:spPr bwMode="auto">
            <a:xfrm>
              <a:off x="1973261" y="2898774"/>
              <a:ext cx="368298" cy="242886"/>
            </a:xfrm>
            <a:custGeom>
              <a:avLst/>
              <a:gdLst>
                <a:gd name="T0" fmla="*/ 8 w 232"/>
                <a:gd name="T1" fmla="*/ 153 h 153"/>
                <a:gd name="T2" fmla="*/ 0 w 232"/>
                <a:gd name="T3" fmla="*/ 146 h 153"/>
                <a:gd name="T4" fmla="*/ 87 w 232"/>
                <a:gd name="T5" fmla="*/ 60 h 153"/>
                <a:gd name="T6" fmla="*/ 126 w 232"/>
                <a:gd name="T7" fmla="*/ 99 h 153"/>
                <a:gd name="T8" fmla="*/ 225 w 232"/>
                <a:gd name="T9" fmla="*/ 0 h 153"/>
                <a:gd name="T10" fmla="*/ 232 w 232"/>
                <a:gd name="T11" fmla="*/ 6 h 153"/>
                <a:gd name="T12" fmla="*/ 126 w 232"/>
                <a:gd name="T13" fmla="*/ 112 h 153"/>
                <a:gd name="T14" fmla="*/ 87 w 232"/>
                <a:gd name="T15" fmla="*/ 73 h 153"/>
                <a:gd name="T16" fmla="*/ 8 w 232"/>
                <a:gd name="T1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53" extrusionOk="0">
                  <a:moveTo>
                    <a:pt x="8" y="153"/>
                  </a:moveTo>
                  <a:lnTo>
                    <a:pt x="0" y="146"/>
                  </a:lnTo>
                  <a:lnTo>
                    <a:pt x="87" y="60"/>
                  </a:lnTo>
                  <a:lnTo>
                    <a:pt x="126" y="99"/>
                  </a:lnTo>
                  <a:lnTo>
                    <a:pt x="225" y="0"/>
                  </a:lnTo>
                  <a:lnTo>
                    <a:pt x="232" y="6"/>
                  </a:lnTo>
                  <a:lnTo>
                    <a:pt x="126" y="112"/>
                  </a:lnTo>
                  <a:lnTo>
                    <a:pt x="87" y="73"/>
                  </a:lnTo>
                  <a:lnTo>
                    <a:pt x="8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491990" name="Freeform 32"/>
            <p:cNvSpPr>
              <a:spLocks noEditPoints="1"/>
            </p:cNvSpPr>
            <p:nvPr/>
          </p:nvSpPr>
          <p:spPr bwMode="auto">
            <a:xfrm>
              <a:off x="1879599" y="3205161"/>
              <a:ext cx="495298" cy="61910"/>
            </a:xfrm>
            <a:custGeom>
              <a:avLst/>
              <a:gdLst>
                <a:gd name="T0" fmla="*/ 290 w 312"/>
                <a:gd name="T1" fmla="*/ 39 h 39"/>
                <a:gd name="T2" fmla="*/ 23 w 312"/>
                <a:gd name="T3" fmla="*/ 39 h 39"/>
                <a:gd name="T4" fmla="*/ 0 w 312"/>
                <a:gd name="T5" fmla="*/ 17 h 39"/>
                <a:gd name="T6" fmla="*/ 0 w 312"/>
                <a:gd name="T7" fmla="*/ 0 h 39"/>
                <a:gd name="T8" fmla="*/ 124 w 312"/>
                <a:gd name="T9" fmla="*/ 0 h 39"/>
                <a:gd name="T10" fmla="*/ 134 w 312"/>
                <a:gd name="T11" fmla="*/ 10 h 39"/>
                <a:gd name="T12" fmla="*/ 179 w 312"/>
                <a:gd name="T13" fmla="*/ 10 h 39"/>
                <a:gd name="T14" fmla="*/ 189 w 312"/>
                <a:gd name="T15" fmla="*/ 0 h 39"/>
                <a:gd name="T16" fmla="*/ 312 w 312"/>
                <a:gd name="T17" fmla="*/ 0 h 39"/>
                <a:gd name="T18" fmla="*/ 312 w 312"/>
                <a:gd name="T19" fmla="*/ 17 h 39"/>
                <a:gd name="T20" fmla="*/ 290 w 312"/>
                <a:gd name="T21" fmla="*/ 39 h 39"/>
                <a:gd name="T22" fmla="*/ 26 w 312"/>
                <a:gd name="T23" fmla="*/ 29 h 39"/>
                <a:gd name="T24" fmla="*/ 286 w 312"/>
                <a:gd name="T25" fmla="*/ 29 h 39"/>
                <a:gd name="T26" fmla="*/ 302 w 312"/>
                <a:gd name="T27" fmla="*/ 13 h 39"/>
                <a:gd name="T28" fmla="*/ 302 w 312"/>
                <a:gd name="T29" fmla="*/ 10 h 39"/>
                <a:gd name="T30" fmla="*/ 192 w 312"/>
                <a:gd name="T31" fmla="*/ 10 h 39"/>
                <a:gd name="T32" fmla="*/ 183 w 312"/>
                <a:gd name="T33" fmla="*/ 19 h 39"/>
                <a:gd name="T34" fmla="*/ 130 w 312"/>
                <a:gd name="T35" fmla="*/ 19 h 39"/>
                <a:gd name="T36" fmla="*/ 120 w 312"/>
                <a:gd name="T37" fmla="*/ 10 h 39"/>
                <a:gd name="T38" fmla="*/ 9 w 312"/>
                <a:gd name="T39" fmla="*/ 10 h 39"/>
                <a:gd name="T40" fmla="*/ 9 w 312"/>
                <a:gd name="T41" fmla="*/ 13 h 39"/>
                <a:gd name="T42" fmla="*/ 26 w 312"/>
                <a:gd name="T4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" h="39" extrusionOk="0">
                  <a:moveTo>
                    <a:pt x="290" y="39"/>
                  </a:moveTo>
                  <a:lnTo>
                    <a:pt x="23" y="3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134" y="10"/>
                  </a:lnTo>
                  <a:lnTo>
                    <a:pt x="179" y="10"/>
                  </a:lnTo>
                  <a:lnTo>
                    <a:pt x="189" y="0"/>
                  </a:lnTo>
                  <a:lnTo>
                    <a:pt x="312" y="0"/>
                  </a:lnTo>
                  <a:lnTo>
                    <a:pt x="312" y="17"/>
                  </a:lnTo>
                  <a:lnTo>
                    <a:pt x="290" y="39"/>
                  </a:lnTo>
                  <a:close/>
                  <a:moveTo>
                    <a:pt x="26" y="29"/>
                  </a:moveTo>
                  <a:lnTo>
                    <a:pt x="286" y="29"/>
                  </a:lnTo>
                  <a:lnTo>
                    <a:pt x="302" y="13"/>
                  </a:lnTo>
                  <a:lnTo>
                    <a:pt x="302" y="10"/>
                  </a:lnTo>
                  <a:lnTo>
                    <a:pt x="192" y="10"/>
                  </a:lnTo>
                  <a:lnTo>
                    <a:pt x="183" y="19"/>
                  </a:lnTo>
                  <a:lnTo>
                    <a:pt x="130" y="19"/>
                  </a:lnTo>
                  <a:lnTo>
                    <a:pt x="120" y="10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0680943" name="Freeform 33"/>
            <p:cNvSpPr/>
            <p:nvPr/>
          </p:nvSpPr>
          <p:spPr bwMode="auto">
            <a:xfrm>
              <a:off x="1909760" y="2894013"/>
              <a:ext cx="341310" cy="295272"/>
            </a:xfrm>
            <a:custGeom>
              <a:avLst/>
              <a:gdLst>
                <a:gd name="T0" fmla="*/ 8 w 176"/>
                <a:gd name="T1" fmla="*/ 152 h 152"/>
                <a:gd name="T2" fmla="*/ 0 w 176"/>
                <a:gd name="T3" fmla="*/ 152 h 152"/>
                <a:gd name="T4" fmla="*/ 0 w 176"/>
                <a:gd name="T5" fmla="*/ 16 h 152"/>
                <a:gd name="T6" fmla="*/ 16 w 176"/>
                <a:gd name="T7" fmla="*/ 0 h 152"/>
                <a:gd name="T8" fmla="*/ 176 w 176"/>
                <a:gd name="T9" fmla="*/ 0 h 152"/>
                <a:gd name="T10" fmla="*/ 176 w 176"/>
                <a:gd name="T11" fmla="*/ 8 h 152"/>
                <a:gd name="T12" fmla="*/ 16 w 176"/>
                <a:gd name="T13" fmla="*/ 8 h 152"/>
                <a:gd name="T14" fmla="*/ 8 w 176"/>
                <a:gd name="T15" fmla="*/ 16 h 152"/>
                <a:gd name="T16" fmla="*/ 8 w 176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52" extrusionOk="0">
                  <a:moveTo>
                    <a:pt x="8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8" y="12"/>
                    <a:pt x="8" y="16"/>
                  </a:cubicBezTo>
                  <a:lnTo>
                    <a:pt x="8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6517809" name="Rectangle 34"/>
            <p:cNvSpPr>
              <a:spLocks noChangeArrowheads="1"/>
            </p:cNvSpPr>
            <p:nvPr/>
          </p:nvSpPr>
          <p:spPr bwMode="auto">
            <a:xfrm>
              <a:off x="2328861" y="2987676"/>
              <a:ext cx="15873" cy="201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959500" name="Freeform 35"/>
            <p:cNvSpPr/>
            <p:nvPr/>
          </p:nvSpPr>
          <p:spPr bwMode="auto">
            <a:xfrm>
              <a:off x="1941511" y="2925761"/>
              <a:ext cx="371475" cy="247648"/>
            </a:xfrm>
            <a:custGeom>
              <a:avLst/>
              <a:gdLst>
                <a:gd name="T0" fmla="*/ 234 w 234"/>
                <a:gd name="T1" fmla="*/ 156 h 156"/>
                <a:gd name="T2" fmla="*/ 0 w 234"/>
                <a:gd name="T3" fmla="*/ 156 h 156"/>
                <a:gd name="T4" fmla="*/ 0 w 234"/>
                <a:gd name="T5" fmla="*/ 0 h 156"/>
                <a:gd name="T6" fmla="*/ 195 w 234"/>
                <a:gd name="T7" fmla="*/ 0 h 156"/>
                <a:gd name="T8" fmla="*/ 195 w 234"/>
                <a:gd name="T9" fmla="*/ 10 h 156"/>
                <a:gd name="T10" fmla="*/ 9 w 234"/>
                <a:gd name="T11" fmla="*/ 10 h 156"/>
                <a:gd name="T12" fmla="*/ 9 w 234"/>
                <a:gd name="T13" fmla="*/ 147 h 156"/>
                <a:gd name="T14" fmla="*/ 224 w 234"/>
                <a:gd name="T15" fmla="*/ 147 h 156"/>
                <a:gd name="T16" fmla="*/ 224 w 234"/>
                <a:gd name="T17" fmla="*/ 39 h 156"/>
                <a:gd name="T18" fmla="*/ 234 w 234"/>
                <a:gd name="T19" fmla="*/ 39 h 156"/>
                <a:gd name="T20" fmla="*/ 234 w 234"/>
                <a:gd name="T2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156" extrusionOk="0">
                  <a:moveTo>
                    <a:pt x="234" y="156"/>
                  </a:moveTo>
                  <a:lnTo>
                    <a:pt x="0" y="156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10"/>
                  </a:lnTo>
                  <a:lnTo>
                    <a:pt x="9" y="10"/>
                  </a:lnTo>
                  <a:lnTo>
                    <a:pt x="9" y="147"/>
                  </a:lnTo>
                  <a:lnTo>
                    <a:pt x="224" y="147"/>
                  </a:lnTo>
                  <a:lnTo>
                    <a:pt x="224" y="39"/>
                  </a:lnTo>
                  <a:lnTo>
                    <a:pt x="234" y="39"/>
                  </a:lnTo>
                  <a:lnTo>
                    <a:pt x="234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8421086" name="Rectangle 36"/>
            <p:cNvSpPr>
              <a:spLocks noChangeArrowheads="1"/>
            </p:cNvSpPr>
            <p:nvPr/>
          </p:nvSpPr>
          <p:spPr bwMode="auto">
            <a:xfrm>
              <a:off x="2057400" y="3095624"/>
              <a:ext cx="15873" cy="47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3112003" name="Rectangle 37"/>
            <p:cNvSpPr>
              <a:spLocks noChangeArrowheads="1"/>
            </p:cNvSpPr>
            <p:nvPr/>
          </p:nvSpPr>
          <p:spPr bwMode="auto">
            <a:xfrm>
              <a:off x="2025649" y="3127374"/>
              <a:ext cx="15873" cy="1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0827499" name="Rectangle 38"/>
            <p:cNvSpPr>
              <a:spLocks noChangeArrowheads="1"/>
            </p:cNvSpPr>
            <p:nvPr/>
          </p:nvSpPr>
          <p:spPr bwMode="auto">
            <a:xfrm>
              <a:off x="2087561" y="3065463"/>
              <a:ext cx="15873" cy="77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5127729" name="Rectangle 39"/>
            <p:cNvSpPr>
              <a:spLocks noChangeArrowheads="1"/>
            </p:cNvSpPr>
            <p:nvPr/>
          </p:nvSpPr>
          <p:spPr bwMode="auto">
            <a:xfrm>
              <a:off x="2119311" y="3065463"/>
              <a:ext cx="15873" cy="77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0811671" name="Rectangle 40"/>
            <p:cNvSpPr>
              <a:spLocks noChangeArrowheads="1"/>
            </p:cNvSpPr>
            <p:nvPr/>
          </p:nvSpPr>
          <p:spPr bwMode="auto">
            <a:xfrm>
              <a:off x="2149475" y="3095624"/>
              <a:ext cx="15873" cy="47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3407058" name="Rectangle 41"/>
            <p:cNvSpPr>
              <a:spLocks noChangeArrowheads="1"/>
            </p:cNvSpPr>
            <p:nvPr/>
          </p:nvSpPr>
          <p:spPr bwMode="auto">
            <a:xfrm>
              <a:off x="2181224" y="3095624"/>
              <a:ext cx="15873" cy="476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1295838" name="Rectangle 42"/>
            <p:cNvSpPr>
              <a:spLocks noChangeArrowheads="1"/>
            </p:cNvSpPr>
            <p:nvPr/>
          </p:nvSpPr>
          <p:spPr bwMode="auto">
            <a:xfrm>
              <a:off x="2212974" y="3065463"/>
              <a:ext cx="14286" cy="77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4259104" name="Rectangle 43"/>
            <p:cNvSpPr>
              <a:spLocks noChangeArrowheads="1"/>
            </p:cNvSpPr>
            <p:nvPr/>
          </p:nvSpPr>
          <p:spPr bwMode="auto">
            <a:xfrm>
              <a:off x="2243136" y="3033711"/>
              <a:ext cx="15873" cy="109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37610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8227268" name="TextBox 10"/>
          <p:cNvSpPr txBox="1"/>
          <p:nvPr/>
        </p:nvSpPr>
        <p:spPr bwMode="auto">
          <a:xfrm>
            <a:off x="4015217" y="2814900"/>
            <a:ext cx="6682123" cy="3783646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1005798367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 rot="10799989" flipV="1">
            <a:off x="-67600" y="-57150"/>
            <a:ext cx="12327199" cy="6896099"/>
          </a:xfrm>
          <a:prstGeom prst="rect">
            <a:avLst/>
          </a:prstGeom>
        </p:spPr>
      </p:pic>
      <p:grpSp>
        <p:nvGrpSpPr>
          <p:cNvPr id="1460415102" name="Группа 40"/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1737252399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40006812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310080227" name="Google Shape;132;g1fff1c36bc9_0_36"/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118449959" name="Google Shape;132;g1fff1c36bc9_0_36"/>
          <p:cNvSpPr txBox="1"/>
          <p:nvPr/>
        </p:nvSpPr>
        <p:spPr bwMode="auto">
          <a:xfrm>
            <a:off x="364707" y="304404"/>
            <a:ext cx="7750593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6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Тренды ИИ для отрасли Торговля</a:t>
            </a:r>
            <a:endParaRPr lang="ru-RU" sz="2600" b="1">
              <a:solidFill>
                <a:srgbClr val="5DDEDE"/>
              </a:solidFill>
              <a:latin typeface="SB Sans Text Heavy"/>
              <a:cs typeface="SB Sans Text Heavy"/>
            </a:endParaRPr>
          </a:p>
        </p:txBody>
      </p:sp>
      <p:sp>
        <p:nvSpPr>
          <p:cNvPr id="791175297" name=" 1090352143"/>
          <p:cNvSpPr/>
          <p:nvPr/>
        </p:nvSpPr>
        <p:spPr bwMode="auto">
          <a:xfrm>
            <a:off x="452243" y="933449"/>
            <a:ext cx="11417855" cy="978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18" tIns="60958" rIns="121918" bIns="6095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ru-RU" sz="14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Среди четырех направлений самой «молодой» остается технология генеративного искусственного интеллекта — в среднем около 1 года с момента первых запусков. За ней следуют речевые технологии и NLP (1,7 года) и компьютерное зрение (2,5 года). Наибольший срок насчитывают рекомендательные системы — в среднем почти 3 года с момента их первых внедрений, что делает их наиболее зрелой ИИ-технологией на российском рынке</a:t>
            </a:r>
            <a:endParaRPr lang="ru-RU" sz="1400" b="0" i="1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916007421" name=" 1090352143"/>
          <p:cNvSpPr/>
          <p:nvPr/>
        </p:nvSpPr>
        <p:spPr bwMode="auto">
          <a:xfrm>
            <a:off x="8311254" y="2185209"/>
            <a:ext cx="3558844" cy="3853640"/>
          </a:xfrm>
        </p:spPr>
        <p:txBody>
          <a:bodyPr rot="0" spcFirstLastPara="0" vertOverflow="overflow" horzOverflow="overflow" vert="horz" wrap="square" lIns="121918" tIns="60958" rIns="121918" bIns="6095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l" defTabSz="1219168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sz="36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GenAI —</a:t>
            </a:r>
            <a:r>
              <a:rPr lang="ru-RU" sz="3600" b="1" i="0" u="none" strike="noStrike" cap="none" spc="0">
                <a:gradFill>
                  <a:gsLst>
                    <a:gs pos="0">
                      <a:srgbClr val="A7D941"/>
                    </a:gs>
                    <a:gs pos="17000">
                      <a:srgbClr val="92D050"/>
                    </a:gs>
                    <a:gs pos="39000">
                      <a:srgbClr val="00B0F0"/>
                    </a:gs>
                  </a:gsLst>
                  <a:lin ang="7200000" scaled="0"/>
                </a:gra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sz="3600" b="1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 </a:t>
            </a:r>
            <a:endParaRPr sz="3600" b="1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algn="l">
              <a:defRPr/>
            </a:pPr>
            <a:endParaRPr sz="1400" b="0" i="0" u="none" strike="noStrike" cap="none" spc="0">
              <a:solidFill>
                <a:srgbClr val="FFFFFF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400" b="0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это направление AI, специализирующееся на автоматической генерации различного контента: текстов, изображений, музыки, видео и программного кода. </a:t>
            </a:r>
            <a:endParaRPr sz="1400"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sz="1400" b="0" i="0" u="none" strike="noStrike" cap="none" spc="0">
              <a:solidFill>
                <a:srgbClr val="FFFFFF"/>
              </a:solidFill>
              <a:latin typeface="SB Sans Display"/>
              <a:ea typeface="SB Sans Display"/>
              <a:cs typeface="SB Sans Display"/>
            </a:endParaRPr>
          </a:p>
          <a:p>
            <a:pPr algn="just" defTabSz="1219168">
              <a:lnSpc>
                <a:spcPct val="114999"/>
              </a:lnSpc>
              <a:spcAft>
                <a:spcPts val="1198"/>
              </a:spcAft>
              <a:buClr>
                <a:srgbClr val="000000"/>
              </a:buClr>
              <a:defRPr/>
            </a:pPr>
            <a:r>
              <a:rPr lang="ru-RU" sz="1400" b="1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Ключевая особенность</a:t>
            </a:r>
            <a:r>
              <a:rPr lang="ru-RU" sz="1400" b="0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 — создание абсолютно новых объектов, а не просто распознавание или классификация уже имеющихся данных.</a:t>
            </a:r>
            <a:endParaRPr sz="1400">
              <a:solidFill>
                <a:srgbClr val="FFFFF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769996877" name="TextBox 10"/>
          <p:cNvSpPr txBox="1"/>
          <p:nvPr/>
        </p:nvSpPr>
        <p:spPr bwMode="auto">
          <a:xfrm>
            <a:off x="324852" y="2108379"/>
            <a:ext cx="7501273" cy="4254320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graphicFrame>
        <p:nvGraphicFramePr>
          <p:cNvPr id="946543343" name="Таблица 946543342"/>
          <p:cNvGraphicFramePr>
            <a:graphicFrameLocks/>
          </p:cNvGraphicFramePr>
          <p:nvPr/>
        </p:nvGraphicFramePr>
        <p:xfrm>
          <a:off x="452243" y="2814900"/>
          <a:ext cx="7125943" cy="328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7692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20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>
                    <a:lnL w="12700" algn="ctr">
                      <a:noFill/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lt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Генеративный</a:t>
                      </a:r>
                      <a:endParaRPr sz="1200" b="0">
                        <a:latin typeface="SB Sans Display"/>
                        <a:ea typeface="SB Sans Display"/>
                        <a:cs typeface="SB Sans Display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lt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ИИ (ИИ Агенты)</a:t>
                      </a:r>
                      <a:endParaRPr sz="1200" b="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 anchor="ctr">
                    <a:lnL w="12700" algn="ctr">
                      <a:noFill/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lt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Речевые</a:t>
                      </a:r>
                      <a:endParaRPr sz="1200" b="0">
                        <a:latin typeface="SB Sans Display"/>
                        <a:ea typeface="SB Sans Display"/>
                        <a:cs typeface="SB Sans Display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lt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технологии</a:t>
                      </a:r>
                      <a:endParaRPr sz="1200" b="0">
                        <a:latin typeface="SB Sans Display"/>
                        <a:ea typeface="SB Sans Display"/>
                        <a:cs typeface="SB Sans Display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lt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и NLP</a:t>
                      </a:r>
                      <a:endParaRPr sz="1200" b="0"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lt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 Компьютерное зрение (CV)</a:t>
                      </a:r>
                      <a:endParaRPr sz="1200" b="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Рекомендательные системы (RecSys)</a:t>
                      </a:r>
                      <a:endParaRPr sz="1200" b="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Среднее</a:t>
                      </a:r>
                      <a:endParaRPr sz="1200" b="0" i="0" u="none" strike="noStrike" cap="none" spc="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по отраслям</a:t>
                      </a:r>
                      <a:endParaRPr sz="1200" b="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Ритейл</a:t>
                      </a:r>
                      <a:endParaRPr sz="120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>
                    <a:lnL w="12700" algn="ctr">
                      <a:noFill/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12700" algn="ctr">
                      <a:noFill/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tx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82%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12700" algn="ctr">
                      <a:noFill/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1AB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tx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88%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12700" algn="ctr">
                      <a:noFill/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1AB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76%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12700" algn="ctr">
                      <a:noFill/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94%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12700" algn="ctr">
                      <a:noFill/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tx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85%</a:t>
                      </a:r>
                      <a:endParaRPr sz="1400" b="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12700" algn="ctr">
                      <a:noFill/>
                      <a:prstDash val="dashDot"/>
                    </a:lnR>
                    <a:lnT w="12700" algn="ctr">
                      <a:noFill/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1ABD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E-commerce</a:t>
                      </a:r>
                      <a:endParaRPr sz="120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>
                    <a:lnL w="12700" algn="ctr">
                      <a:noFill/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71%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71%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71%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tx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100%</a:t>
                      </a:r>
                      <a:endParaRPr sz="1400" b="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1AB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79%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12700" algn="ctr">
                      <a:noFill/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59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FMCG</a:t>
                      </a:r>
                      <a:endParaRPr sz="120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>
                    <a:lnL w="12700" algn="ctr">
                      <a:noFill/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43%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57%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tx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86%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1AB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tx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100%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1ABD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71%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12700" algn="ctr">
                      <a:noFill/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B>
                    <a:solidFill>
                      <a:srgbClr val="040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95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i="0" u="none" strike="noStrike" cap="none" spc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Среднее по технологиям</a:t>
                      </a:r>
                      <a:endParaRPr sz="1200">
                        <a:solidFill>
                          <a:schemeClr val="bg1"/>
                        </a:solidFill>
                        <a:latin typeface="SB Sans Display"/>
                        <a:ea typeface="SB Sans Display"/>
                        <a:cs typeface="SB Sans Display"/>
                      </a:endParaRPr>
                    </a:p>
                  </a:txBody>
                  <a:tcPr>
                    <a:lnL w="12700" algn="ctr">
                      <a:noFill/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64%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68%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81%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90%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0">
                          <a:solidFill>
                            <a:schemeClr val="bg1"/>
                          </a:solidFill>
                          <a:latin typeface="SB Sans Display"/>
                          <a:ea typeface="SB Sans Display"/>
                          <a:cs typeface="SB Sans Display"/>
                        </a:rPr>
                        <a:t>76%</a:t>
                      </a:r>
                    </a:p>
                  </a:txBody>
                  <a:tcPr anchor="ctr">
                    <a:lnL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L>
                    <a:lnR w="12700" algn="ctr">
                      <a:noFill/>
                      <a:prstDash val="dashDot"/>
                    </a:lnR>
                    <a:lnT w="6349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dashDot"/>
                    </a:lnT>
                    <a:lnB w="12700" algn="ctr">
                      <a:noFill/>
                      <a:prstDash val="dashDot"/>
                    </a:lnB>
                    <a:solidFill>
                      <a:srgbClr val="040E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6525740" name="TextBox 646525739"/>
          <p:cNvSpPr txBox="1"/>
          <p:nvPr/>
        </p:nvSpPr>
        <p:spPr bwMode="auto">
          <a:xfrm>
            <a:off x="616885" y="2369448"/>
            <a:ext cx="709674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Компании РФ, которые внедрили ИИ-технологии хотя бы в одну функцию</a:t>
            </a:r>
            <a:endParaRPr sz="14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518707696" name="TextBox 518707695"/>
          <p:cNvSpPr txBox="1"/>
          <p:nvPr/>
        </p:nvSpPr>
        <p:spPr bwMode="auto">
          <a:xfrm>
            <a:off x="2611800" y="6461207"/>
            <a:ext cx="9335579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Яков и Партнеры: Искусственный интеллект в России — 2025: тренды и перспективы, опрос индустриальных компаний.</a:t>
            </a:r>
            <a:endParaRPr lang="ru-RU" sz="1200" b="0" i="1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70163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6630507" name="TextBox 10"/>
          <p:cNvSpPr txBox="1"/>
          <p:nvPr/>
        </p:nvSpPr>
        <p:spPr bwMode="auto">
          <a:xfrm>
            <a:off x="4015216" y="2814900"/>
            <a:ext cx="6682123" cy="3783644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582698680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-67600" y="-63499"/>
            <a:ext cx="12327199" cy="6984999"/>
          </a:xfrm>
          <a:prstGeom prst="rect">
            <a:avLst/>
          </a:prstGeom>
        </p:spPr>
      </p:pic>
      <p:grpSp>
        <p:nvGrpSpPr>
          <p:cNvPr id="292939314" name="Группа 40"/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74136108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71514578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958628517" name="Google Shape;132;g1fff1c36bc9_0_36"/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439906037" name="Google Shape;132;g1fff1c36bc9_0_36"/>
          <p:cNvSpPr txBox="1"/>
          <p:nvPr/>
        </p:nvSpPr>
        <p:spPr bwMode="auto">
          <a:xfrm>
            <a:off x="364707" y="304404"/>
            <a:ext cx="9733741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600" b="1" i="0" u="none" strike="noStrike" cap="none" spc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Эффекты внедрения в отрасли Торговля</a:t>
            </a:r>
            <a:endParaRPr lang="ru-RU" sz="2600" b="1">
              <a:solidFill>
                <a:srgbClr val="5DDEDE"/>
              </a:solidFill>
              <a:latin typeface="SB Sans Text Heavy"/>
              <a:cs typeface="SB Sans Text Heavy"/>
            </a:endParaRPr>
          </a:p>
        </p:txBody>
      </p:sp>
      <p:sp>
        <p:nvSpPr>
          <p:cNvPr id="743921863" name="TextBox 10"/>
          <p:cNvSpPr txBox="1"/>
          <p:nvPr/>
        </p:nvSpPr>
        <p:spPr bwMode="auto">
          <a:xfrm>
            <a:off x="6962147" y="1122719"/>
            <a:ext cx="4859004" cy="4858979"/>
          </a:xfrm>
          <a:prstGeom prst="roundRect">
            <a:avLst>
              <a:gd name="adj" fmla="val 289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86166877" name="TextBox 386166876"/>
          <p:cNvSpPr txBox="1"/>
          <p:nvPr/>
        </p:nvSpPr>
        <p:spPr bwMode="auto">
          <a:xfrm>
            <a:off x="7273895" y="1338828"/>
            <a:ext cx="435472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Эффект от внедрения ИИ в отраслях, % EBITDA</a:t>
            </a:r>
            <a:endParaRPr sz="14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4871443" name="TextBox 164871442"/>
          <p:cNvSpPr txBox="1"/>
          <p:nvPr/>
        </p:nvSpPr>
        <p:spPr bwMode="auto">
          <a:xfrm>
            <a:off x="497248" y="3086100"/>
            <a:ext cx="6044610" cy="2865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lang="ru-RU" sz="1400" b="0" i="1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algn="just">
              <a:defRPr/>
            </a:pPr>
            <a:r>
              <a:rPr lang="ru-RU" sz="14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 стал ключевым драйвером роста и повышения эффективности.</a:t>
            </a:r>
          </a:p>
          <a:p>
            <a:pPr algn="just">
              <a:defRPr/>
            </a:pPr>
            <a:endParaRPr lang="ru-RU" sz="1400" b="0" i="1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4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Источником финансового эффекта от внедрения ИИ для компаний остается сокращение операционных и прочих видов затрат.</a:t>
            </a:r>
          </a:p>
          <a:p>
            <a:pPr algn="just">
              <a:defRPr/>
            </a:pPr>
            <a:endParaRPr lang="ru-RU" sz="1400" b="0" i="1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4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Несмотря на потенциал автоматизации, сокращение затрат на персонал не рассматривается бизнесом как приоритетный источник эффекта. </a:t>
            </a:r>
          </a:p>
          <a:p>
            <a:pPr algn="just">
              <a:defRPr/>
            </a:pPr>
            <a:endParaRPr lang="ru-RU" sz="1400" b="0" i="1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algn="just">
              <a:defRPr/>
            </a:pPr>
            <a:r>
              <a:rPr lang="ru-RU" sz="14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Компании видят в технологии прежде всего инструмент перераспределения задач и повышения производительности, а не средство сокращения штата.</a:t>
            </a:r>
          </a:p>
        </p:txBody>
      </p:sp>
      <p:sp>
        <p:nvSpPr>
          <p:cNvPr id="2052334703" name="TextBox 2052334702"/>
          <p:cNvSpPr txBox="1"/>
          <p:nvPr/>
        </p:nvSpPr>
        <p:spPr bwMode="auto">
          <a:xfrm>
            <a:off x="563607" y="6243678"/>
            <a:ext cx="9336659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Яков и Партнеры: Искусственный интеллект в России — 2025: тренды и перспективы, опрос индустриальных компаний.</a:t>
            </a:r>
            <a:endParaRPr lang="ru-RU" sz="1200" b="0" i="1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graphicFrame>
        <p:nvGraphicFramePr>
          <p:cNvPr id="1641535468" name="Диаграмма 1641535467"/>
          <p:cNvGraphicFramePr>
            <a:graphicFrameLocks/>
          </p:cNvGraphicFramePr>
          <p:nvPr/>
        </p:nvGraphicFramePr>
        <p:xfrm>
          <a:off x="6962146" y="1122718"/>
          <a:ext cx="4859003" cy="476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30502315" name="TextBox 2130502314"/>
          <p:cNvSpPr txBox="1"/>
          <p:nvPr/>
        </p:nvSpPr>
        <p:spPr bwMode="auto">
          <a:xfrm>
            <a:off x="812653" y="2153059"/>
            <a:ext cx="5411640" cy="9330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13–21% EBITDA </a:t>
            </a:r>
            <a:endParaRPr lang="ru-RU" sz="9000" b="1" i="0" u="none" strike="noStrike" cap="none" spc="0">
              <a:gradFill>
                <a:gsLst>
                  <a:gs pos="0">
                    <a:srgbClr val="A7D941"/>
                  </a:gs>
                  <a:gs pos="32000">
                    <a:srgbClr val="92D050"/>
                  </a:gs>
                  <a:gs pos="63000">
                    <a:srgbClr val="00B0F0"/>
                  </a:gs>
                </a:gsLst>
                <a:lin ang="8400000" scaled="1"/>
              </a:gradFill>
              <a:latin typeface="SB Sans Display"/>
              <a:cs typeface="SB Sans Display"/>
            </a:endParaRPr>
          </a:p>
        </p:txBody>
      </p:sp>
      <p:sp>
        <p:nvSpPr>
          <p:cNvPr id="935719276" name="TextBox 935719275"/>
          <p:cNvSpPr txBox="1"/>
          <p:nvPr/>
        </p:nvSpPr>
        <p:spPr bwMode="auto">
          <a:xfrm>
            <a:off x="665998" y="1338828"/>
            <a:ext cx="5874421" cy="762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Совокупный эффект от внедрения ИИ на горизонте года оценивается в</a:t>
            </a:r>
            <a:endParaRPr lang="ru-RU" sz="22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288678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B5B9AD-6A74-84E4-50E6-43F17FF07D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A967D993-A4BB-8841-C73C-8CD29826193F}"/>
              </a:ext>
            </a:extLst>
          </p:cNvPr>
          <p:cNvSpPr txBox="1"/>
          <p:nvPr/>
        </p:nvSpPr>
        <p:spPr bwMode="auto">
          <a:xfrm>
            <a:off x="369897" y="1326765"/>
            <a:ext cx="5726102" cy="4038275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895B9377-4318-A25B-7D42-72DF9A3E2086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E85EA744-DC2A-83E9-7058-EEADF667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F1673EDA-64CE-0FAD-3C6C-EF02A21A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D375F81-3189-2F52-A005-7FDB50064C58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17CC033F-CAED-72A1-05CC-7207B0DF6B1B}"/>
              </a:ext>
            </a:extLst>
          </p:cNvPr>
          <p:cNvSpPr txBox="1"/>
          <p:nvPr/>
        </p:nvSpPr>
        <p:spPr bwMode="auto">
          <a:xfrm>
            <a:off x="6214500" y="1326764"/>
            <a:ext cx="5640859" cy="5329541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370F2D83-F7B8-2167-741D-357E1DF0BA68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</a:t>
            </a:r>
            <a:r>
              <a:rPr lang="ru-RU" sz="2800" b="1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по анализу резюме (ранжирование)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82829200-12A9-257D-2038-FDAECAB682B5}"/>
              </a:ext>
            </a:extLst>
          </p:cNvPr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F85684A0-F146-2A6F-5557-5CEF2951C2B3}"/>
              </a:ext>
            </a:extLst>
          </p:cNvPr>
          <p:cNvSpPr/>
          <p:nvPr/>
        </p:nvSpPr>
        <p:spPr bwMode="auto">
          <a:xfrm>
            <a:off x="1374715" y="1352158"/>
            <a:ext cx="449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70385645-5DC0-E2C3-8995-F03E0EAFBB62}"/>
              </a:ext>
            </a:extLst>
          </p:cNvPr>
          <p:cNvSpPr/>
          <p:nvPr/>
        </p:nvSpPr>
        <p:spPr bwMode="auto">
          <a:xfrm>
            <a:off x="544565" y="3159881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AB3DC230-C1A6-6BD5-F319-755EE94EBC9F}"/>
              </a:ext>
            </a:extLst>
          </p:cNvPr>
          <p:cNvSpPr/>
          <p:nvPr/>
        </p:nvSpPr>
        <p:spPr bwMode="auto">
          <a:xfrm>
            <a:off x="1383533" y="3159881"/>
            <a:ext cx="449686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счет повышение скорости и качества подбора персонала, автоматизации первичного анализа резюме, сокращения времени на скрининг кандидатов по резюме, снижения риска упущенных сильных кандидатов и минимизации влияния человеческой предвзятости при оценке.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861CD17B-C254-3F11-CB7E-271A15E8AAD9}"/>
              </a:ext>
            </a:extLst>
          </p:cNvPr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2FAC3F1C-D5EB-D549-C5C3-4A8BB241C730}"/>
              </a:ext>
            </a:extLst>
          </p:cNvPr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491B1587-734A-FBCE-BEE2-FA3AA6B81C14}"/>
              </a:ext>
            </a:extLst>
          </p:cNvPr>
          <p:cNvSpPr/>
          <p:nvPr/>
        </p:nvSpPr>
        <p:spPr bwMode="auto">
          <a:xfrm>
            <a:off x="1374715" y="2217660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Ручной анализ большого потока резюме занимает недели и из‑за субъективной, поверхностной оценки приводит к потере сильных и нестандартных, но релевантных кандидатов в пользу более быстрых кандидатов.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FEAAE62B-122A-8780-55CC-8EADDE1F5F89}"/>
              </a:ext>
            </a:extLst>
          </p:cNvPr>
          <p:cNvSpPr/>
          <p:nvPr/>
        </p:nvSpPr>
        <p:spPr bwMode="auto">
          <a:xfrm>
            <a:off x="2324346" y="4366759"/>
            <a:ext cx="360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Система управления персоналом (HR)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Корпоративный/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-портал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Система управления обучением, оценки и развития персонала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C56A2042-765F-B9D2-EBAD-93E2159613A0}"/>
              </a:ext>
            </a:extLst>
          </p:cNvPr>
          <p:cNvSpPr/>
          <p:nvPr/>
        </p:nvSpPr>
        <p:spPr bwMode="auto">
          <a:xfrm>
            <a:off x="6403550" y="1354415"/>
            <a:ext cx="2410085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BA3368A5-E04E-1D42-F260-BB1EAA04330A}"/>
              </a:ext>
            </a:extLst>
          </p:cNvPr>
          <p:cNvSpPr/>
          <p:nvPr/>
        </p:nvSpPr>
        <p:spPr bwMode="auto">
          <a:xfrm>
            <a:off x="6379820" y="1651661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ИИ-Ассистент структурирует данные из резюме любых форматов и источников (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‑порталы, корпоративные системы), оценивает соответствие вакансии по корпоративным стандартам и данным успешных наймов, формирует отчёт с обоснованием, выявляет риски и рекомендует дальнейшие шаги отбора.</a:t>
            </a: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 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1. Извлечение и структурирование данных из резюме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2. Оценка соответствия кандидата требованиям вакансии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(ранжирование)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 для рекрутера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E43B77FE-000E-A00A-384B-1AC047626443}"/>
              </a:ext>
            </a:extLst>
          </p:cNvPr>
          <p:cNvSpPr/>
          <p:nvPr/>
        </p:nvSpPr>
        <p:spPr bwMode="auto">
          <a:xfrm>
            <a:off x="6401572" y="4895526"/>
            <a:ext cx="448273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A10ABFFC-C84A-5B34-57E4-8EAEAE40FE70}"/>
              </a:ext>
            </a:extLst>
          </p:cNvPr>
          <p:cNvSpPr/>
          <p:nvPr/>
        </p:nvSpPr>
        <p:spPr bwMode="auto">
          <a:xfrm>
            <a:off x="6541688" y="5225757"/>
            <a:ext cx="5432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первичный анализ одного резюме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точности отбора: рост доли кандидатов, успешно прошедших испытательный срок за счет более объективной и глубокой оценки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упущенных сильных кандидатов благодаря выявлению нестандартных, но релевантных профилей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согласованности оценок между рекрутерами: стандартизация критериев и снижение вариативности решений 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1FB9524E-244B-CD79-5471-E003569AEF03}"/>
              </a:ext>
            </a:extLst>
          </p:cNvPr>
          <p:cNvSpPr/>
          <p:nvPr/>
        </p:nvSpPr>
        <p:spPr bwMode="auto">
          <a:xfrm>
            <a:off x="6403551" y="3395030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1677763C-BCBC-8BC3-D3AB-44843CC83FC4}"/>
              </a:ext>
            </a:extLst>
          </p:cNvPr>
          <p:cNvSpPr/>
          <p:nvPr/>
        </p:nvSpPr>
        <p:spPr bwMode="auto">
          <a:xfrm>
            <a:off x="6379820" y="3694753"/>
            <a:ext cx="5161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результатов: скоринг соответствия, отчёт с обоснованием,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сравнение кандидатов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запрос на естественный языке через диалог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нюансы резюме, выявляет риски и пробелы с учётом специфики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Обрабатывает резюме/профили/письма/портфолио из разных источников и применима к разным ролям без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дообучения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(адаптация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контекст).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6CA2CB6A-21D5-409B-9D4B-7A1753B92C4D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CC351CC-BC61-4F8F-8F17-C7E963A15A65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>
              <a:extLst>
                <a:ext uri="{FF2B5EF4-FFF2-40B4-BE49-F238E27FC236}">
                  <a16:creationId xmlns:a16="http://schemas.microsoft.com/office/drawing/2014/main" id="{01F40577-C810-44EA-933E-DD7908C128B3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>
              <a:extLst>
                <a:ext uri="{FF2B5EF4-FFF2-40B4-BE49-F238E27FC236}">
                  <a16:creationId xmlns:a16="http://schemas.microsoft.com/office/drawing/2014/main" id="{50506D00-DBE4-4DF7-BBAB-5576E046A04D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4" name="Стрелка: шеврон 53">
              <a:extLst>
                <a:ext uri="{FF2B5EF4-FFF2-40B4-BE49-F238E27FC236}">
                  <a16:creationId xmlns:a16="http://schemas.microsoft.com/office/drawing/2014/main" id="{1F65CF61-B026-4D88-AEEF-F0D55B485E43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>
              <a:extLst>
                <a:ext uri="{FF2B5EF4-FFF2-40B4-BE49-F238E27FC236}">
                  <a16:creationId xmlns:a16="http://schemas.microsoft.com/office/drawing/2014/main" id="{982307A4-4C6F-4469-8A81-5B5D4DC2E30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BA16C7FE-95C6-4D4C-AEAB-08AEB3C3C0E9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b="0" dirty="0">
                  <a:latin typeface="SB Sans Display"/>
                  <a:ea typeface="SB Sans Display"/>
                  <a:cs typeface="SB Sans Display"/>
                </a:rPr>
                <a:t>IT - </a:t>
              </a: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73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F4E42B68-32D0-296D-6B3A-39CB532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8908562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адаптации персонала 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84629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147058" y="1733582"/>
            <a:ext cx="48189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1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Наставник.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6720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30308" y="3687358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на испытательном сроке за счёт персонализированной адаптации и раннего выявления проблемных зон у новичков, что уменьшает число ранних увольнений и затраты на повторный рекрутинг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77015" y="2918078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646522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130308" y="2817635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Длительная подготовка адаптационных материалов (индивидуальных планов адаптации, инструкций, обучающих материалов и документов для новых сотрудников, высокий отток на испытательном сроке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681992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2057000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помогает HR‑специалисту быстро собирать персонализированные программы адаптации: формирует план 30/60/90 дней, приветственные материалы, чек‑листы для наставника, обучающие и методические материалы, инструкции по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корпоративным базам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персонализированной программы адаптации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Контекстная настройка под сотрудника и стандарты компании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Интерактивная поддержка и прозрачность процесса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6" y="5149198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464537"/>
            <a:ext cx="5325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разработку адаптационных программ от брифа до готового персонализированного плана 30/60/90;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новичков на испытательном сроке за счет персонализированной адаптации и раннего выявления проблемных зон;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производительности HR-специалистов за счет фокуса на стратегические задачи развития талантов;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3729898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6" y="4107179"/>
            <a:ext cx="5178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полные персонализированные адаптационные планы, обучающие материалы, чек-листы, FAQ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</a:t>
            </a:r>
            <a:r>
              <a:rPr lang="en-US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HR-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специалист задает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, "), и система адаптирует содержание)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специфику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ролей и форматов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59741" y="4646522"/>
            <a:ext cx="3645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</a:t>
            </a:r>
            <a:r>
              <a:rPr lang="en-US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Система управления обучением, оценки и развития персонала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E66095D-FAA0-44D2-A07F-41DA4D99E80A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1B1FD4F-A07E-4398-9AA7-16A34F2F7A89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2DC7BAA2-AD34-4FAB-8FB0-BA05A7C0512E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DC5C374B-B526-4161-8ECA-E1BB7589F8DC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42DF93E6-24E7-47AE-82D9-DDF2C067D01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7" name="Стрелка: шеврон 36">
              <a:extLst>
                <a:ext uri="{FF2B5EF4-FFF2-40B4-BE49-F238E27FC236}">
                  <a16:creationId xmlns:a16="http://schemas.microsoft.com/office/drawing/2014/main" id="{1AB0F325-969A-42C1-AFC3-EA2A543EF91B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планирование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8" name="Стрелка: шеврон 37">
              <a:extLst>
                <a:ext uri="{FF2B5EF4-FFF2-40B4-BE49-F238E27FC236}">
                  <a16:creationId xmlns:a16="http://schemas.microsoft.com/office/drawing/2014/main" id="{E9CA3961-6F27-4681-91F5-E044DB2AACAA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11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кадровому администрированию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016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339872" y="1664641"/>
            <a:ext cx="2515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 сотрудник в компании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12273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54199" y="3122735"/>
            <a:ext cx="4658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производительности: меньше времени на поиск HR‑информации и решение типовых кадровых вопросов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Разгрузка HR и наставников: автоматические ответы на повторяющиеся запросы высвобождают время для стратегических задач и сложных кейсов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84156" y="2058916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337253" y="2089383"/>
            <a:ext cx="455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Длительный процесс поиска информации по кадровому обеспечению. Зависимость от «Единственного знающего человека» в отделе кадров или у руководителя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1688638"/>
            <a:ext cx="52092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выступает единым цифровым помощником сотрудника: в одной точке входа отвечает на HR‑вопросы (отпуск, больничный, командировки, льготы и документы), находит корпоративную информацию в базах знаний, генерирует персонализированные пошаговые инструкции и помогает оформлять заявки/формы, рассчитывает параметры (остаток отпуска, компенсации, сроки) </a:t>
            </a:r>
          </a:p>
          <a:p>
            <a:pPr algn="just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</a:t>
            </a: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Поиск и выдача корпоративных знаний с ссылками на источники (регламенты, политики, FAQ, инструкции)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HR‑консультации и персонализированные инструкции: ответы на типовые вопросы, помощь в заполнении заявок, расчёты (отпуск, компенсации, сроки)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Маршрутизация и эскалация: автоматическое определение типа запроса, объединение данных из HR/кадровых систем в единый диалог и передача сложных кейсов специалистам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7" y="5414487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729826"/>
            <a:ext cx="5444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поиск HR-информации и решение типовых кадровых вопросов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нагрузки на HR-специалистов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точности ответов и рекомендаций за счет персонализации с учетом роли/стажа/локации и поиска по актуальной корпоративной информации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425280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7" y="4535688"/>
            <a:ext cx="5161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структурированных информации из разрозненных данных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 специфика  категорий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запросов</a:t>
            </a:r>
            <a:endParaRPr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78043" y="4711481"/>
            <a:ext cx="327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DC707555-EEB6-4486-9AE3-0532E4599AE6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E41986-11EC-43EA-A009-6F9F0FAE22ED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60" name="Стрелка: шеврон 59">
              <a:extLst>
                <a:ext uri="{FF2B5EF4-FFF2-40B4-BE49-F238E27FC236}">
                  <a16:creationId xmlns:a16="http://schemas.microsoft.com/office/drawing/2014/main" id="{DFF40A67-9310-4056-BAA0-E0EB4E3CA708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1" name="Стрелка: шеврон 60">
              <a:extLst>
                <a:ext uri="{FF2B5EF4-FFF2-40B4-BE49-F238E27FC236}">
                  <a16:creationId xmlns:a16="http://schemas.microsoft.com/office/drawing/2014/main" id="{D042DB04-799A-4894-92BC-2870CB9EA843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341C3580-20A6-47F0-B6B4-72159FAF674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3" name="Стрелка: шеврон 62">
              <a:extLst>
                <a:ext uri="{FF2B5EF4-FFF2-40B4-BE49-F238E27FC236}">
                  <a16:creationId xmlns:a16="http://schemas.microsoft.com/office/drawing/2014/main" id="{593A4AE9-9A90-43FD-BE18-C9435D3F9913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4" name="Стрелка: шеврон 63">
              <a:extLst>
                <a:ext uri="{FF2B5EF4-FFF2-40B4-BE49-F238E27FC236}">
                  <a16:creationId xmlns:a16="http://schemas.microsoft.com/office/drawing/2014/main" id="{3FE7391E-CAB2-498F-B015-E0FCF6BDD5E7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31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9897" y="186416"/>
            <a:ext cx="9395291" cy="106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консолидации закупок 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cs typeface="SB Sans Text Heavy"/>
              </a:rPr>
              <a:t>https://mbsgroup.ru/ai/zakupki/konsolidator-zakupok/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от разных подразделений — нет целостной картины. Рутинная обработка: каждая мелкая заявка запускает полный цикл согласований. Невозможно вручную выявить пересечения номенклатуры между отделами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784319"/>
            <a:ext cx="52092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из всех отделов и филиалов компании (холдинга). Семантически распознает идентичные и смежные позиции. анализирует найденные позиции и дополняет их недостающими данными: генерирует товарные описания, подтягивает технические характеристики (вес, габариты, материал), предлагает категорию и теги для фильтров.</a:t>
            </a:r>
          </a:p>
          <a:p>
            <a:pPr algn="just">
              <a:defRPr/>
            </a:pPr>
            <a:endParaRPr lang="ru-RU" sz="6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заявок в крупные лоты по товарным категориям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Распознавание одинаковых позиций с разными названиями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лоту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424414"/>
            <a:ext cx="4936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85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понимает суть позиций, а не ищет точное совпадение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названийх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консолидаций для улучшения прогнозов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неполные данные поставщика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58999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Роль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Цель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2" y="3598090"/>
            <a:ext cx="44968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Боль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00184" y="4476353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(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Трудоёмкий процесс подготовки каждого ДС, поиск пунктов в исходном договоре, сверка формулировок и согласование шаблонов  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0EC26ED5-D5A2-6A71-AD35-C61627B7EEBB}"/>
              </a:ext>
            </a:extLst>
          </p:cNvPr>
          <p:cNvSpPr/>
          <p:nvPr/>
        </p:nvSpPr>
        <p:spPr bwMode="auto">
          <a:xfrm>
            <a:off x="2049550" y="4746656"/>
            <a:ext cx="4178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1. СЭДО -Система электронного документооборота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2. Юридическая информационно-правовая система (Гарант)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3. RMS - Система управления рисками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41719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896964"/>
            <a:ext cx="520928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ИИ ‑ Ассистент формирует текст дополнительного соглашения с корректными ссылками на пункты основного договора, использует корпоративные шаблоны и стандарты оформления, обеспечивает непротиворечивость новых условий.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Ключевые функции: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Автоматическое сравнение двух и более версий договора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Выявление всех изменений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Оценка критичности правок с точки зрения правовых и корпоративных рисков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GenAI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Генерация правовых формулировок в рамках создания новых документов 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промт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 (запрос на естественном языке в режиме диалога)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Понимает контекст и юридическую специфику</a:t>
            </a:r>
          </a:p>
        </p:txBody>
      </p:sp>
      <p:grpSp>
        <p:nvGrpSpPr>
          <p:cNvPr id="31" name="Группа 40">
            <a:extLst>
              <a:ext uri="{FF2B5EF4-FFF2-40B4-BE49-F238E27FC236}">
                <a16:creationId xmlns:a16="http://schemas.microsoft.com/office/drawing/2014/main" id="{D9B37D6D-97FE-4770-AFEB-1BB67E623511}"/>
              </a:ext>
            </a:extLst>
          </p:cNvPr>
          <p:cNvGrpSpPr/>
          <p:nvPr/>
        </p:nvGrpSpPr>
        <p:grpSpPr bwMode="auto">
          <a:xfrm>
            <a:off x="10477257" y="248284"/>
            <a:ext cx="1544124" cy="214067"/>
            <a:chOff x="346872" y="696897"/>
            <a:chExt cx="5640382" cy="781947"/>
          </a:xfrm>
        </p:grpSpPr>
        <p:pic>
          <p:nvPicPr>
            <p:cNvPr id="32" name="Рисунок 41">
              <a:extLst>
                <a:ext uri="{FF2B5EF4-FFF2-40B4-BE49-F238E27FC236}">
                  <a16:creationId xmlns:a16="http://schemas.microsoft.com/office/drawing/2014/main" id="{4857183B-3613-411F-98C2-EF96B52C9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33" name="Рисунок 3">
              <a:extLst>
                <a:ext uri="{FF2B5EF4-FFF2-40B4-BE49-F238E27FC236}">
                  <a16:creationId xmlns:a16="http://schemas.microsoft.com/office/drawing/2014/main" id="{74DF93F6-8FA5-4877-83FB-D3E3898D6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34" name="Прямоугольник 30">
            <a:extLst>
              <a:ext uri="{FF2B5EF4-FFF2-40B4-BE49-F238E27FC236}">
                <a16:creationId xmlns:a16="http://schemas.microsoft.com/office/drawing/2014/main" id="{1C90F7F9-882D-49F7-B076-9D30E0C2B0A7}"/>
              </a:ext>
            </a:extLst>
          </p:cNvPr>
          <p:cNvSpPr/>
          <p:nvPr/>
        </p:nvSpPr>
        <p:spPr bwMode="auto">
          <a:xfrm>
            <a:off x="1355746" y="158914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Юрист, менеджер отдела закупок и снабжения, менеджер по продажам, риск-менеджер, специалист договорного отдела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" name="Прямоугольник 30">
            <a:extLst>
              <a:ext uri="{FF2B5EF4-FFF2-40B4-BE49-F238E27FC236}">
                <a16:creationId xmlns:a16="http://schemas.microsoft.com/office/drawing/2014/main" id="{F3AE68C9-8F8D-4FEF-A29A-AEF99758E6F5}"/>
              </a:ext>
            </a:extLst>
          </p:cNvPr>
          <p:cNvSpPr/>
          <p:nvPr/>
        </p:nvSpPr>
        <p:spPr bwMode="auto">
          <a:xfrm>
            <a:off x="1317289" y="3573441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счёт автоматизации подготовки дополнительных соглашений, сокращения времени создания документов, снижения количества ошибок в ссылках и формулировках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C6340CCE-AB8D-49AD-8A0E-E8AC751FDB48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F81C898-E525-4389-B8E4-1E29585EFD04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40" name="Стрелка: шеврон 39">
              <a:extLst>
                <a:ext uri="{FF2B5EF4-FFF2-40B4-BE49-F238E27FC236}">
                  <a16:creationId xmlns:a16="http://schemas.microsoft.com/office/drawing/2014/main" id="{81669A4C-9060-4EC6-AC7E-D1E27F6FFFD0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HR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1" name="Стрелка: шеврон 40">
              <a:extLst>
                <a:ext uri="{FF2B5EF4-FFF2-40B4-BE49-F238E27FC236}">
                  <a16:creationId xmlns:a16="http://schemas.microsoft.com/office/drawing/2014/main" id="{BD24A05B-4122-4611-9E29-2426602D400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2" name="Стрелка: шеврон 41">
              <a:extLst>
                <a:ext uri="{FF2B5EF4-FFF2-40B4-BE49-F238E27FC236}">
                  <a16:creationId xmlns:a16="http://schemas.microsoft.com/office/drawing/2014/main" id="{BF51EF41-9215-4207-AE02-7406735D62D4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" name="Стрелка: шеврон 42">
              <a:extLst>
                <a:ext uri="{FF2B5EF4-FFF2-40B4-BE49-F238E27FC236}">
                  <a16:creationId xmlns:a16="http://schemas.microsoft.com/office/drawing/2014/main" id="{085BFD7A-1B2C-4D6C-B6AC-3739A32FD15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kumimoji="0" lang="ru-RU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4" name="Стрелка: шеврон 43">
              <a:extLst>
                <a:ext uri="{FF2B5EF4-FFF2-40B4-BE49-F238E27FC236}">
                  <a16:creationId xmlns:a16="http://schemas.microsoft.com/office/drawing/2014/main" id="{3EC0683C-D090-4FD3-9A31-C07A9B1B1503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Закупки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45" name="Google Shape;132;g1fff1c36bc9_0_36">
            <a:extLst>
              <a:ext uri="{FF2B5EF4-FFF2-40B4-BE49-F238E27FC236}">
                <a16:creationId xmlns:a16="http://schemas.microsoft.com/office/drawing/2014/main" id="{0E1178C2-EDEC-4BA8-832C-C4DBBD124DAB}"/>
              </a:ext>
            </a:extLst>
          </p:cNvPr>
          <p:cNvSpPr txBox="1"/>
          <p:nvPr/>
        </p:nvSpPr>
        <p:spPr bwMode="auto">
          <a:xfrm>
            <a:off x="364704" y="304401"/>
            <a:ext cx="11468142" cy="101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– ассистент по подготовке дополнительных соглашений и  сопроводительных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писем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35" name="Прямоугольник 124">
            <a:extLst>
              <a:ext uri="{FF2B5EF4-FFF2-40B4-BE49-F238E27FC236}">
                <a16:creationId xmlns:a16="http://schemas.microsoft.com/office/drawing/2014/main" id="{2509467E-4B4C-4D17-A20D-4F32A82BE71D}"/>
              </a:ext>
            </a:extLst>
          </p:cNvPr>
          <p:cNvSpPr/>
          <p:nvPr/>
        </p:nvSpPr>
        <p:spPr bwMode="auto">
          <a:xfrm>
            <a:off x="6485165" y="5448302"/>
            <a:ext cx="5048964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Сокращение времени на анализ договоров и числа итераций согласования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Повышение полноты выявления рисков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Снижение финансовых потерь от </a:t>
            </a:r>
            <a:r>
              <a:rPr lang="ru-RU" sz="1000" dirty="0" err="1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невыявленных</a:t>
            </a: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 рисков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Ускорение цикла заключения сделок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9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84340"/>
            <a:ext cx="5726102" cy="3940072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26285" y="1478441"/>
            <a:ext cx="5640859" cy="510764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sz="1600"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4704" y="304402"/>
            <a:ext cx="10019517" cy="11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обработке спецификаций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https://mbsgroup.ru/ai/zakupki/analitik-specifikacij/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из разных подразделений и филиалов — нет целостной картины потребности. Ручная обработка: каждая мелкая заявка запускает полный цикл согласований и закупки. Невозможно вручную выявить пересечения номенклатуры между отделами, консолидировать объём и использовать потенциал скидок.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67015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43035" y="1866650"/>
            <a:ext cx="5209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 спецификаций из всех отделов и филиалов компании (холдинга). Семантически распознаёт идентичные и смежные позиции, анализирует найденные совпадения и дополняет их недостающими данными: характеристики, категории, теги для фильтров. На выходе формирует укрупнённые лоты по товарным категориям с расчётом потенциальной экономии и бюджета по каждому лоту</a:t>
            </a:r>
          </a:p>
          <a:p>
            <a:pPr algn="just"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десятков мелких заявок в крупные лоты по товарным категориям и видам номенклатуры.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​Распознавание одинаковых позиций с разными названиями, очистка и унификация формулировок.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​Автоматическое дополнение технических характеристик (вес, формат, материал и т.п.) для стандартизации позиций.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​Предложение категорий и тегов для аналитики и фильтрации, подготовка данных для отчётов и BI.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укрупнённому лоту (до / после консолидации).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544277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683982"/>
            <a:ext cx="4936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9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транзакции: меньше отдельных процедур и согласований, ниже нагрузка на специалистов закупок.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за счёт скидок за объём и оптимизации лотов (снижение средней цены закупки по укрупнённым категориям).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423979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499084"/>
            <a:ext cx="5161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контента: ассистент понимает смысл позиции, а не только точное совпадение названий, и сам формирует нормализованные товарные описания.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9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кампаний и рыночные данные других ИИ‑агентов (поиск поставщиков, аналитика цен) для улучшения прогнозов</a:t>
            </a:r>
          </a:p>
          <a:p>
            <a:pPr marL="195763" indent="-195763" algn="just">
              <a:buAutoNum type="arabicPeriod"/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30454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ЧАСТОТНЫЕ ФУНКЦИИ В КОМПАНИЯХ </a:t>
            </a:r>
          </a:p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ДЛЯ ВНЕДРЕНИЯ ИИ АССИСТЕНТОВ</a:t>
            </a:r>
            <a:endParaRPr lang="ru-RU" sz="2800" b="1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81996" y="1471843"/>
          <a:ext cx="67617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2990345" y="1471843"/>
          <a:ext cx="55679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5025044" y="1471843"/>
          <a:ext cx="615796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29676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/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/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/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0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/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/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/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600" b="1" i="0" u="none" strike="noStrike" cap="none" spc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товарного описания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 </a:t>
            </a:r>
            <a:endParaRPr lang="ru-RU" sz="2800" b="1" i="0" u="none" strike="noStrike" cap="none" spc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/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/>
          <p:cNvSpPr/>
          <p:nvPr/>
        </p:nvSpPr>
        <p:spPr bwMode="auto">
          <a:xfrm>
            <a:off x="1339152" y="1607127"/>
            <a:ext cx="4496146" cy="70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Категорийный менеджер —управляет товарной категорией. Его работа сочетает стратегическое планирование, аналитику, переговоры с поставщиками с целью — максимизировать прибыль и эффективность вверенной ему категории товаров</a:t>
            </a:r>
            <a:endParaRPr sz="10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52761506" name="Прямоугольник 67"/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/>
          <p:cNvSpPr/>
          <p:nvPr/>
        </p:nvSpPr>
        <p:spPr bwMode="auto">
          <a:xfrm>
            <a:off x="1339152" y="3598090"/>
            <a:ext cx="449686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выручки и маржинальности категории за счет ускоренного и качественного вывода нового ассортимент.  </a:t>
            </a:r>
            <a:endParaRPr sz="11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Эффективное управления ассортиментом за счет наполнения матрицы качественными данными (чаще проводить ротацию ассортимента)</a:t>
            </a:r>
            <a:endParaRPr sz="11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/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/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/>
          <p:cNvSpPr/>
          <p:nvPr/>
        </p:nvSpPr>
        <p:spPr bwMode="auto">
          <a:xfrm>
            <a:off x="1339152" y="2472629"/>
            <a:ext cx="4554736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Медленный, трудоемкий процесс регистрации новых SKU, ручной поиск данных товарного описания из прайс‑листов поставщиков, ошибки в товарной матрацы, длительный поиск фото и технических характеристик.</a:t>
            </a:r>
            <a:endParaRPr sz="11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29267214" name="Прямоугольник 31"/>
          <p:cNvSpPr/>
          <p:nvPr/>
        </p:nvSpPr>
        <p:spPr bwMode="auto">
          <a:xfrm>
            <a:off x="2461014" y="4758639"/>
            <a:ext cx="3273022" cy="54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ERP/PIM</a:t>
            </a:r>
            <a:endParaRPr sz="100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sz="100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CCM (внешние порталы)</a:t>
            </a:r>
            <a:endParaRPr sz="100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03530817" name="Прямоугольник 113"/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/>
          <p:cNvSpPr/>
          <p:nvPr/>
        </p:nvSpPr>
        <p:spPr bwMode="auto">
          <a:xfrm>
            <a:off x="6428737" y="1784319"/>
            <a:ext cx="5209281" cy="185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GenAI‑ассистент  проводит анализ входящего потока  данных поставщиков, предлагает формулировки для товарного описания. Извлекает структурированные данные из документов поставщика (прайс-листы в PDF/Excel, каталоги, спецификации) и обогащает их недостающей информацией для продаж. </a:t>
            </a:r>
            <a:endParaRPr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sz="600"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ассортиментом и категориями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Формирование стратегии к товарному портфелю поставщиков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Мониторинг рынка производителей и импортёров</a:t>
            </a:r>
            <a:endParaRPr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Формирование и согласование заказов поставщикам</a:t>
            </a:r>
            <a:endParaRPr sz="1100"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/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/>
          <p:cNvSpPr/>
          <p:nvPr/>
        </p:nvSpPr>
        <p:spPr bwMode="auto">
          <a:xfrm>
            <a:off x="6541593" y="5424414"/>
            <a:ext cx="4936109" cy="85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цикла регистрации SKU до 1 дня </a:t>
            </a:r>
            <a:endParaRPr lang="ru-RU" sz="10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Внедрение полных, структурированных и продающих карточек товаров </a:t>
            </a:r>
            <a:endParaRPr lang="ru-RU" sz="10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объем неликвидов в категории до 25%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точности прогнозов спроса до 20%, </a:t>
            </a:r>
            <a:endParaRPr lang="ru-RU" sz="10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Ускорение ротации и вывод неэффективных SKU</a:t>
            </a:r>
            <a:endParaRPr sz="1000"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5857235" name="Прямоугольник 26"/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/>
          <p:cNvSpPr/>
          <p:nvPr/>
        </p:nvSpPr>
        <p:spPr bwMode="auto">
          <a:xfrm>
            <a:off x="6428737" y="4021240"/>
            <a:ext cx="5161820" cy="85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продающие текстов, структурированных атрибутов из разрозненных данных</a:t>
            </a:r>
            <a:r>
              <a:rPr lang="ru-RU" sz="1000" b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промт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и.специфика  категорий</a:t>
            </a:r>
            <a:endParaRPr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неполные данные поставщика</a:t>
            </a:r>
            <a:endParaRPr sz="1000"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/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Шеврон 532132084"/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Шеврон 870496998"/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Шеврон 396491992"/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Шеврон 438194567"/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Шеврон 2068843196"/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890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9189208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22225039" name="TextBox 12"/>
          <p:cNvSpPr txBox="1"/>
          <p:nvPr/>
        </p:nvSpPr>
        <p:spPr bwMode="auto">
          <a:xfrm>
            <a:off x="369897" y="1409699"/>
            <a:ext cx="5726101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707196225" name="Группа 40"/>
          <p:cNvGrpSpPr/>
          <p:nvPr/>
        </p:nvGrpSpPr>
        <p:grpSpPr bwMode="auto">
          <a:xfrm>
            <a:off x="9382956" y="449329"/>
            <a:ext cx="2472402" cy="342758"/>
            <a:chOff x="346873" y="696897"/>
            <a:chExt cx="5640382" cy="781947"/>
          </a:xfrm>
        </p:grpSpPr>
        <p:pic>
          <p:nvPicPr>
            <p:cNvPr id="429910276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895861398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  <p:sp>
        <p:nvSpPr>
          <p:cNvPr id="2040953142" name="Google Shape;132;g1fff1c36bc9_0_36"/>
          <p:cNvSpPr txBox="1"/>
          <p:nvPr/>
        </p:nvSpPr>
        <p:spPr bwMode="auto">
          <a:xfrm>
            <a:off x="359154" y="201696"/>
            <a:ext cx="8051316" cy="63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9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037180436" name="TextBox 14"/>
          <p:cNvSpPr txBox="1"/>
          <p:nvPr/>
        </p:nvSpPr>
        <p:spPr bwMode="auto">
          <a:xfrm>
            <a:off x="359152" y="5512647"/>
            <a:ext cx="5736846" cy="1078651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96098102" name="TextBox 11"/>
          <p:cNvSpPr txBox="1"/>
          <p:nvPr/>
        </p:nvSpPr>
        <p:spPr bwMode="auto">
          <a:xfrm>
            <a:off x="6214500" y="1409699"/>
            <a:ext cx="5640857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2047418008" name="Google Shape;132;g1fff1c36bc9_0_36"/>
          <p:cNvSpPr txBox="1"/>
          <p:nvPr/>
        </p:nvSpPr>
        <p:spPr bwMode="auto">
          <a:xfrm>
            <a:off x="364704" y="304403"/>
            <a:ext cx="9395291" cy="76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600" b="1" i="0" u="none" strike="noStrike" cap="none" spc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торгового представителя </a:t>
            </a:r>
            <a:endParaRPr sz="2600" b="1" i="0" u="none" strike="noStrike" cap="none" spc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286378262" name="Прямоугольник 61"/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9"/>
              </a:spcAft>
              <a:buClr>
                <a:schemeClr val="bg2"/>
              </a:buClr>
              <a:buSzPct val="80000"/>
              <a:tabLst>
                <a:tab pos="176997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22361739" name="Прямоугольник 1"/>
          <p:cNvSpPr/>
          <p:nvPr/>
        </p:nvSpPr>
        <p:spPr bwMode="auto">
          <a:xfrm>
            <a:off x="1339152" y="1607127"/>
            <a:ext cx="4498306" cy="85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Торговый представитель (ТП) — это специалист по активным продажам и развитию территории, который представляет интересы дистрибьютора или производителя. Его основная задача — увеличение объема продаж продукции через различные каналы сбыта.</a:t>
            </a:r>
            <a:endParaRPr sz="10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3306988" name="Прямоугольник 67"/>
          <p:cNvSpPr/>
          <p:nvPr/>
        </p:nvSpPr>
        <p:spPr bwMode="auto">
          <a:xfrm>
            <a:off x="500185" y="3598091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9"/>
              </a:spcAft>
              <a:buClr>
                <a:schemeClr val="bg2"/>
              </a:buClr>
              <a:buSzPct val="80000"/>
              <a:tabLst>
                <a:tab pos="176997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70293443" name="Прямоугольник 68"/>
          <p:cNvSpPr/>
          <p:nvPr/>
        </p:nvSpPr>
        <p:spPr bwMode="auto">
          <a:xfrm>
            <a:off x="1339152" y="3598091"/>
            <a:ext cx="450262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indent="-206777">
              <a:buFont typeface="Liberation Sans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выручки за счет формирования предложений ориентированных на оборот и маржу </a:t>
            </a:r>
            <a:endParaRPr>
              <a:solidFill>
                <a:schemeClr val="bg1"/>
              </a:solidFill>
            </a:endParaRPr>
          </a:p>
          <a:p>
            <a:pPr marL="206777" indent="-206777">
              <a:buFont typeface="Liberation Sans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цикла продаж за счет увеличения числа качественно проработанных предложений в день и снижать долю незакрытых задач «на вечер» или «на потом</a:t>
            </a:r>
            <a:endParaRPr sz="11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726839990" name="Прямоугольник 69"/>
          <p:cNvSpPr/>
          <p:nvPr/>
        </p:nvSpPr>
        <p:spPr bwMode="auto">
          <a:xfrm>
            <a:off x="500185" y="247263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9"/>
              </a:spcAft>
              <a:buClr>
                <a:schemeClr val="bg2"/>
              </a:buClr>
              <a:buSzPct val="80000"/>
              <a:tabLst>
                <a:tab pos="176997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628629" name="Прямоугольник 92"/>
          <p:cNvSpPr/>
          <p:nvPr/>
        </p:nvSpPr>
        <p:spPr bwMode="auto">
          <a:xfrm>
            <a:off x="514890" y="4715019"/>
            <a:ext cx="2042975" cy="47621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7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7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743176640" name="Прямоугольник 30"/>
          <p:cNvSpPr/>
          <p:nvPr/>
        </p:nvSpPr>
        <p:spPr bwMode="auto">
          <a:xfrm>
            <a:off x="1339152" y="2472630"/>
            <a:ext cx="456085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Использование неактуальных или неточных данных при ручном формировании коммерческих предложений и сопроводительных документов приводит к ошибочным условиям для клиента, снижению доверия и потере части потенциальных заказов.</a:t>
            </a:r>
            <a:endParaRPr sz="11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66002259" name="Прямоугольник 31"/>
          <p:cNvSpPr/>
          <p:nvPr/>
        </p:nvSpPr>
        <p:spPr bwMode="auto">
          <a:xfrm>
            <a:off x="2461014" y="4758640"/>
            <a:ext cx="3279142" cy="39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CRM / DAP</a:t>
            </a:r>
            <a:endParaRPr sz="10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SFA</a:t>
            </a:r>
            <a:endParaRPr sz="100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0239934" name="Прямоугольник 113"/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51736043" name="Прямоугольник 114"/>
          <p:cNvSpPr/>
          <p:nvPr/>
        </p:nvSpPr>
        <p:spPr bwMode="auto">
          <a:xfrm>
            <a:off x="6428737" y="1784319"/>
            <a:ext cx="5280201" cy="193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GenAI‑ассистент автоматически формирует коммерческое предложение для конкретной торговой точки анализирует историю взаимодействий и потребления на основе собранного массива данных (протоколы встреч, истории продаж, динамике оборота, дебиторской задолженности, складских остатков, плана промо‑активностей).</a:t>
            </a:r>
            <a:endParaRPr lang="ru-RU" sz="11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endParaRPr lang="ru-RU" sz="11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lang="ru-RU" sz="11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Утверждение стратегии развития на закрепленной территории</a:t>
            </a:r>
            <a:endParaRPr lang="ru-RU" sz="11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Планирование маршрутов и согласование графика визитов с ЛПР клиента (переговоры с торговой точкой и формирование КП)</a:t>
            </a:r>
            <a:endParaRPr lang="ru-RU" sz="11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818636511" name="Прямоугольник 121"/>
          <p:cNvSpPr/>
          <p:nvPr/>
        </p:nvSpPr>
        <p:spPr bwMode="auto">
          <a:xfrm>
            <a:off x="6485887" y="4953130"/>
            <a:ext cx="476343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523046218" name="Прямоугольник 124"/>
          <p:cNvSpPr/>
          <p:nvPr/>
        </p:nvSpPr>
        <p:spPr bwMode="auto">
          <a:xfrm>
            <a:off x="6541593" y="5424414"/>
            <a:ext cx="4957709" cy="100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4" indent="-195764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подготовки одного КП до 1–3 минут </a:t>
            </a:r>
          </a:p>
          <a:p>
            <a:pPr marL="195764" indent="-195764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доли некорректных заказов до 30% за счёт автоматической проверки матрицы, остатков, промо‑условий и пр.</a:t>
            </a:r>
            <a:endParaRPr lang="ru-RU" sz="10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195764" indent="-195764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·Рост доли приоритетных брендов и SKU в обороте территории </a:t>
            </a:r>
            <a:endParaRPr lang="ru-RU" sz="10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195764" indent="-195764">
              <a:buFont typeface="Liberation Sans"/>
              <a:buChar char="•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Ускорение адаптации новых торговых представителей за счёт стандартизированной генерации КП и встроенных подсказок.</a:t>
            </a:r>
            <a:endParaRPr sz="1000"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01220388" name="Прямоугольник 26"/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35612559" name="Прямоугольник 27"/>
          <p:cNvSpPr/>
          <p:nvPr/>
        </p:nvSpPr>
        <p:spPr bwMode="auto">
          <a:xfrm>
            <a:off x="6428737" y="4021240"/>
            <a:ext cx="5193861" cy="85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4" indent="-195764" algn="just">
              <a:buAutoNum type="arabicPeriod"/>
              <a:defRPr/>
            </a:pPr>
            <a:r>
              <a:rPr lang="ru-RU" sz="1000" b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шаблонный или свободный формат коммерческого письма /  табличного описания SKU, фото, тех. описание)</a:t>
            </a:r>
            <a:endParaRPr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4" indent="-195764" algn="just">
              <a:buAutoNum type="arabicPeriod"/>
              <a:defRPr/>
            </a:pPr>
            <a:r>
              <a:rPr lang="ru-RU" sz="1000" b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промт (запрос на естественном языке)</a:t>
            </a:r>
          </a:p>
          <a:p>
            <a:pPr marL="195764" indent="-195764" algn="just">
              <a:buAutoNum type="arabicPeriod"/>
              <a:defRPr/>
            </a:pPr>
            <a:r>
              <a:rPr lang="ru-RU" sz="10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формат точки, прошлые возражения клиента, юридические ограничения.</a:t>
            </a:r>
            <a:endParaRPr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2067575028" name="Группа 2067575027"/>
          <p:cNvGrpSpPr/>
          <p:nvPr/>
        </p:nvGrpSpPr>
        <p:grpSpPr bwMode="auto">
          <a:xfrm>
            <a:off x="609599" y="6057899"/>
            <a:ext cx="5281769" cy="436005"/>
            <a:chOff x="0" y="0"/>
            <a:chExt cx="5281769" cy="436005"/>
          </a:xfrm>
        </p:grpSpPr>
        <p:sp>
          <p:nvSpPr>
            <p:cNvPr id="581696910" name="Шеврон 581696909"/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45956012" name="Шеврон 845956011"/>
            <p:cNvSpPr/>
            <p:nvPr/>
          </p:nvSpPr>
          <p:spPr bwMode="auto">
            <a:xfrm>
              <a:off x="1006473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2305871" name="Шеврон 202305870"/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799780228" name="Шеврон 799780227"/>
            <p:cNvSpPr/>
            <p:nvPr/>
          </p:nvSpPr>
          <p:spPr bwMode="auto">
            <a:xfrm>
              <a:off x="3096435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rgbClr val="040E0D"/>
                  </a:solidFill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solidFill>
                  <a:srgbClr val="040E0D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109429597" name="Шеврон 109429596"/>
            <p:cNvSpPr/>
            <p:nvPr/>
          </p:nvSpPr>
          <p:spPr bwMode="auto">
            <a:xfrm>
              <a:off x="4110986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606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КЛЮЧЕВЫЕ МЕТРИКИ ДЛЯ ОЦЕНКИ ЭФФЕКТИВНОСТИ ВНЕДРЕНИЯ GENAI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6621" y="1471447"/>
            <a:ext cx="5044966" cy="497469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10398" y="2260649"/>
            <a:ext cx="4498428" cy="2135026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Более зрелые компании при оценке ожидаемых эффектов фокусируются на достижении новых возможностей: ускорении критичных процессов, повышении качества принимаемых решений, масштабировании экспертизы, создании конкурентных преимуществ через инновации. 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503383" y="1574304"/>
          <a:ext cx="5885793" cy="47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7010398" y="4588160"/>
            <a:ext cx="4498428" cy="1644595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89% крупных промышленных компаний, ожидающих экономию времени и затрат от внедрения </a:t>
            </a:r>
            <a:r>
              <a:rPr lang="ru-RU" sz="1600" b="0" u="none" dirty="0" err="1">
                <a:latin typeface="SB Sans Text Light" panose="020B0303040504020204" pitchFamily="34" charset="-52"/>
                <a:cs typeface="SB Sans Text Light" panose="020B0303040504020204" pitchFamily="34" charset="-52"/>
              </a:rPr>
              <a:t>GenAI</a:t>
            </a: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, рассматривают данную технологию через призму сокращения персонала.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42232" y="1604656"/>
            <a:ext cx="478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Различные подход к реализации проектных решений на базе генеративного ИИ</a:t>
            </a:r>
            <a:endParaRPr lang="ru-RU" sz="1600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5938" y="6336064"/>
            <a:ext cx="1186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</a:t>
            </a:r>
            <a:r>
              <a:rPr lang="ru-RU" sz="900" dirty="0">
                <a:solidFill>
                  <a:schemeClr val="bg1"/>
                </a:solidFill>
              </a:rPr>
              <a:t>: </a:t>
            </a:r>
            <a:r>
              <a:rPr lang="ru-RU" sz="900" dirty="0" err="1">
                <a:solidFill>
                  <a:schemeClr val="bg1"/>
                </a:solidFill>
              </a:rPr>
              <a:t>Strategy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Partners</a:t>
            </a:r>
            <a:r>
              <a:rPr lang="ru-RU" sz="900" dirty="0">
                <a:solidFill>
                  <a:schemeClr val="bg1"/>
                </a:solidFill>
              </a:rPr>
              <a:t> - Использование генеративного искусственного интеллекта (</a:t>
            </a:r>
            <a:r>
              <a:rPr lang="ru-RU" sz="900" dirty="0" err="1">
                <a:solidFill>
                  <a:schemeClr val="bg1"/>
                </a:solidFill>
              </a:rPr>
              <a:t>GenAI</a:t>
            </a:r>
            <a:r>
              <a:rPr lang="ru-RU" sz="900" dirty="0">
                <a:solidFill>
                  <a:schemeClr val="bg1"/>
                </a:solidFill>
              </a:rPr>
              <a:t>) в </a:t>
            </a:r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крупных </a:t>
            </a:r>
            <a:r>
              <a:rPr lang="ru-RU" sz="900" dirty="0">
                <a:solidFill>
                  <a:schemeClr val="bg1"/>
                </a:solidFill>
              </a:rPr>
              <a:t>промышленных компаниях в России. Январь 2026г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9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026264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ТРЕНДЫ ИСПОЛЬЗОВАНИЯ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ГЕНЕРАТИВНОГО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73932" y="1353366"/>
            <a:ext cx="4967736" cy="531651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defRPr/>
            </a:pP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Тренды </a:t>
            </a:r>
            <a:r>
              <a:rPr lang="ru-RU" sz="1400" b="0" u="none" dirty="0" err="1" smtClean="0">
                <a:solidFill>
                  <a:srgbClr val="5DDEDE"/>
                </a:solidFill>
                <a:latin typeface="SB Sans Text Heavy"/>
                <a:cs typeface="SB Sans Text Heavy"/>
              </a:rPr>
              <a:t>GenAI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</a:p>
          <a:p>
            <a:pPr algn="ctr">
              <a:defRPr/>
            </a:pP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по </a:t>
            </a: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пяти ключевым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целям</a:t>
            </a:r>
            <a:r>
              <a:rPr lang="en-US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компаний</a:t>
            </a:r>
          </a:p>
          <a:p>
            <a:pPr>
              <a:defRPr/>
            </a:pPr>
            <a:endParaRPr lang="ru-RU" sz="1400" b="0" u="none" dirty="0" smtClean="0">
              <a:solidFill>
                <a:srgbClr val="5DDEDE"/>
              </a:solidFill>
              <a:latin typeface="SB Sans Text Heavy"/>
              <a:cs typeface="SB Sans Text Heavy"/>
            </a:endParaRP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smtClean="0">
                <a:latin typeface="SB Sans Text Heavy"/>
                <a:cs typeface="SB Sans Text Heavy"/>
              </a:rPr>
              <a:t>Повышение </a:t>
            </a:r>
            <a:r>
              <a:rPr lang="ru-RU" sz="1100" u="none" dirty="0">
                <a:latin typeface="SB Sans Text Heavy"/>
                <a:cs typeface="SB Sans Text Heavy"/>
              </a:rPr>
              <a:t>операционной эффективности компаний </a:t>
            </a:r>
            <a:r>
              <a:rPr lang="ru-RU" sz="1100" u="none" dirty="0">
                <a:latin typeface="SB Sans Text Light"/>
                <a:cs typeface="SB Sans Text Light"/>
              </a:rPr>
              <a:t>рост издержек и замедление инвестиций заставляют искать способы повышения производительности.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помогает компаниям существенно увеличить продажи </a:t>
            </a:r>
            <a:r>
              <a:rPr lang="ru-RU" sz="1100" u="none" dirty="0" smtClean="0">
                <a:latin typeface="SB Sans Text Heavy"/>
                <a:cs typeface="SB Sans Text Heavy"/>
              </a:rPr>
              <a:t>: </a:t>
            </a:r>
            <a:r>
              <a:rPr lang="ru-RU" sz="1100" u="none" dirty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100" u="none" dirty="0" err="1">
                <a:latin typeface="SB Sans Text Light"/>
                <a:cs typeface="SB Sans Text Light"/>
              </a:rPr>
              <a:t>таргетинга</a:t>
            </a:r>
            <a:r>
              <a:rPr lang="ru-RU" sz="1100" u="none" dirty="0">
                <a:latin typeface="SB Sans Text Light"/>
                <a:cs typeface="SB Sans Text Light"/>
              </a:rPr>
              <a:t> аудитории.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Ускорение обучения и адаптации персонала с </a:t>
            </a:r>
            <a:r>
              <a:rPr lang="ru-RU" sz="1100" u="none" dirty="0">
                <a:latin typeface="SB Sans Text Light"/>
                <a:cs typeface="SB Sans Text Light"/>
              </a:rPr>
              <a:t>предоставлением доступа сотрудникам к единой базе знаний предприятия и возможностью обращения к ней на естественном </a:t>
            </a:r>
            <a:r>
              <a:rPr lang="ru-RU" sz="1100" u="none" dirty="0" smtClean="0">
                <a:latin typeface="SB Sans Text Light"/>
                <a:cs typeface="SB Sans Text Light"/>
              </a:rPr>
              <a:t>языке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Генеративный AI открывает новые горизонты развития бизнеса: </a:t>
            </a:r>
            <a:r>
              <a:rPr lang="ru-RU" sz="1100" u="none" dirty="0">
                <a:latin typeface="SB Sans Text Light"/>
                <a:cs typeface="SB Sans Text Light"/>
              </a:rPr>
              <a:t>Создание прототипов продукции и тестирования гипотез перед запуском масштабного </a:t>
            </a:r>
            <a:r>
              <a:rPr lang="ru-RU" sz="1100" u="none" dirty="0" smtClean="0">
                <a:latin typeface="SB Sans Text Light"/>
                <a:cs typeface="SB Sans Text Light"/>
              </a:rPr>
              <a:t>производства. Предсказательная </a:t>
            </a:r>
            <a:r>
              <a:rPr lang="ru-RU" sz="1100" u="none" dirty="0">
                <a:latin typeface="SB Sans Text Light"/>
                <a:cs typeface="SB Sans Text Light"/>
              </a:rPr>
              <a:t>аналитика рынка и выявление перспективных направлений для инвестиций</a:t>
            </a:r>
            <a:r>
              <a:rPr lang="ru-RU" sz="1100" u="none" dirty="0" smtClean="0">
                <a:latin typeface="SB Sans Text Light"/>
                <a:cs typeface="SB Sans Text Light"/>
              </a:rPr>
              <a:t>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обеспечивает устойчивость бизнеса даже в условиях неопределенности: </a:t>
            </a:r>
            <a:r>
              <a:rPr lang="ru-RU" sz="1100" u="none" dirty="0" smtClean="0">
                <a:latin typeface="SB Sans Text Light"/>
                <a:cs typeface="SB Sans Text Light"/>
              </a:rPr>
              <a:t>Управление </a:t>
            </a:r>
            <a:r>
              <a:rPr lang="ru-RU" sz="1100" u="none" dirty="0">
                <a:latin typeface="SB Sans Text Light"/>
                <a:cs typeface="SB Sans Text Light"/>
              </a:rPr>
              <a:t>рисками с помощью прогностической аналитики угроз и неблагоприятных факторов внешней среды.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82600" y="1825876"/>
          <a:ext cx="5806938" cy="46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600" y="1412767"/>
            <a:ext cx="533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Среднее количество функций, в которые внедряли генеративный ИИ, ед.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5938" y="6336064"/>
            <a:ext cx="1186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352677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164" name="Прямоугольник: скругленные углы 12">
            <a:extLst>
              <a:ext uri="{FF2B5EF4-FFF2-40B4-BE49-F238E27FC236}">
                <a16:creationId xmlns:a16="http://schemas.microsoft.com/office/drawing/2014/main" id="{5F3B6777-B1A0-B209-5CDF-EA1CE04A9494}"/>
              </a:ext>
            </a:extLst>
          </p:cNvPr>
          <p:cNvSpPr/>
          <p:nvPr/>
        </p:nvSpPr>
        <p:spPr bwMode="auto">
          <a:xfrm>
            <a:off x="334624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8C17A669-5478-F5EC-1D7A-4108D75218E6}"/>
              </a:ext>
            </a:extLst>
          </p:cNvPr>
          <p:cNvSpPr/>
          <p:nvPr/>
        </p:nvSpPr>
        <p:spPr bwMode="auto">
          <a:xfrm>
            <a:off x="334624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6" name="Заголовок 1">
            <a:extLst>
              <a:ext uri="{FF2B5EF4-FFF2-40B4-BE49-F238E27FC236}">
                <a16:creationId xmlns:a16="http://schemas.microsoft.com/office/drawing/2014/main" id="{C3E5EAC4-9979-7EE2-A4F8-B9C06710575B}"/>
              </a:ext>
            </a:extLst>
          </p:cNvPr>
          <p:cNvSpPr txBox="1"/>
          <p:nvPr/>
        </p:nvSpPr>
        <p:spPr bwMode="auto">
          <a:xfrm>
            <a:off x="516091" y="156449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Анализ резюме и кандидатов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67" name="Прямоугольник: скругленные углы 8">
            <a:extLst>
              <a:ext uri="{FF2B5EF4-FFF2-40B4-BE49-F238E27FC236}">
                <a16:creationId xmlns:a16="http://schemas.microsoft.com/office/drawing/2014/main" id="{F582000E-1AB9-697F-E72D-EC4273CD234C}"/>
              </a:ext>
            </a:extLst>
          </p:cNvPr>
          <p:cNvSpPr/>
          <p:nvPr/>
        </p:nvSpPr>
        <p:spPr bwMode="auto">
          <a:xfrm>
            <a:off x="4218863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8" name="Прямоугольник: скругленные верхние углы 59">
            <a:extLst>
              <a:ext uri="{FF2B5EF4-FFF2-40B4-BE49-F238E27FC236}">
                <a16:creationId xmlns:a16="http://schemas.microsoft.com/office/drawing/2014/main" id="{2F68F247-AB44-34B5-1C6A-B092492865D4}"/>
              </a:ext>
            </a:extLst>
          </p:cNvPr>
          <p:cNvSpPr/>
          <p:nvPr/>
        </p:nvSpPr>
        <p:spPr bwMode="auto">
          <a:xfrm>
            <a:off x="4214639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9" name="Заголовок 1">
            <a:extLst>
              <a:ext uri="{FF2B5EF4-FFF2-40B4-BE49-F238E27FC236}">
                <a16:creationId xmlns:a16="http://schemas.microsoft.com/office/drawing/2014/main" id="{2E6B2EBF-DCA4-B4E8-CB04-7388EE16F72E}"/>
              </a:ext>
            </a:extLst>
          </p:cNvPr>
          <p:cNvSpPr txBox="1"/>
          <p:nvPr/>
        </p:nvSpPr>
        <p:spPr bwMode="auto">
          <a:xfrm>
            <a:off x="4489409" y="1533362"/>
            <a:ext cx="2744987" cy="26968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Подбор и рекрутинг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0" name="Прямоугольник: скругленные углы 60">
            <a:extLst>
              <a:ext uri="{FF2B5EF4-FFF2-40B4-BE49-F238E27FC236}">
                <a16:creationId xmlns:a16="http://schemas.microsoft.com/office/drawing/2014/main" id="{46A3C11C-79B9-6E7F-E19D-60D21173DF7E}"/>
              </a:ext>
            </a:extLst>
          </p:cNvPr>
          <p:cNvSpPr/>
          <p:nvPr/>
        </p:nvSpPr>
        <p:spPr bwMode="auto">
          <a:xfrm>
            <a:off x="4214639" y="378169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1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609ADB8A-BA9C-FDAC-F90E-5A1E484E9953}"/>
              </a:ext>
            </a:extLst>
          </p:cNvPr>
          <p:cNvSpPr/>
          <p:nvPr/>
        </p:nvSpPr>
        <p:spPr bwMode="auto">
          <a:xfrm>
            <a:off x="4221420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2" name="Заголовок 1">
            <a:extLst>
              <a:ext uri="{FF2B5EF4-FFF2-40B4-BE49-F238E27FC236}">
                <a16:creationId xmlns:a16="http://schemas.microsoft.com/office/drawing/2014/main" id="{2585AB77-FDC1-D72C-5AFB-95CEE889EA2F}"/>
              </a:ext>
            </a:extLst>
          </p:cNvPr>
          <p:cNvSpPr txBox="1"/>
          <p:nvPr/>
        </p:nvSpPr>
        <p:spPr bwMode="auto">
          <a:xfrm>
            <a:off x="4412311" y="3781693"/>
            <a:ext cx="2795370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Развитие и обучение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3" name="Заголовок 1">
            <a:extLst>
              <a:ext uri="{FF2B5EF4-FFF2-40B4-BE49-F238E27FC236}">
                <a16:creationId xmlns:a16="http://schemas.microsoft.com/office/drawing/2014/main" id="{3693D315-7DA4-62DE-A607-258F27C87B6F}"/>
              </a:ext>
            </a:extLst>
          </p:cNvPr>
          <p:cNvSpPr txBox="1"/>
          <p:nvPr/>
        </p:nvSpPr>
        <p:spPr bwMode="auto">
          <a:xfrm>
            <a:off x="4351232" y="4220746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персонализированных программ 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контента для ко</a:t>
            </a: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рпоративного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Анализ пробелов компетенций по результатам оценок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отчетов по </a:t>
            </a:r>
            <a:r>
              <a:rPr lang="en-US" sz="900" dirty="0">
                <a:solidFill>
                  <a:srgbClr val="272828"/>
                </a:solidFill>
                <a:latin typeface="SB Sans Text"/>
                <a:cs typeface="SB Sans Text"/>
              </a:rPr>
              <a:t>ROI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Рекомендации по карьерному росту сотрудников </a:t>
            </a:r>
          </a:p>
          <a:p>
            <a:pPr marR="0" lvl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olidFill>
                <a:srgbClr val="272828"/>
              </a:solidFill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74" name="Прямоугольник: скругленные углы 85">
            <a:extLst>
              <a:ext uri="{FF2B5EF4-FFF2-40B4-BE49-F238E27FC236}">
                <a16:creationId xmlns:a16="http://schemas.microsoft.com/office/drawing/2014/main" id="{A2184A26-AF84-652D-8B16-2E456BA40B7D}"/>
              </a:ext>
            </a:extLst>
          </p:cNvPr>
          <p:cNvSpPr/>
          <p:nvPr/>
        </p:nvSpPr>
        <p:spPr bwMode="auto">
          <a:xfrm>
            <a:off x="8110934" y="144315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5" name="Прямоугольник: скругленные верхние углы 86">
            <a:extLst>
              <a:ext uri="{FF2B5EF4-FFF2-40B4-BE49-F238E27FC236}">
                <a16:creationId xmlns:a16="http://schemas.microsoft.com/office/drawing/2014/main" id="{1F2C63E8-D625-5DBE-4AF7-0EE435302ADF}"/>
              </a:ext>
            </a:extLst>
          </p:cNvPr>
          <p:cNvSpPr/>
          <p:nvPr/>
        </p:nvSpPr>
        <p:spPr bwMode="auto">
          <a:xfrm>
            <a:off x="8110932" y="145252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6" name="Заголовок 1">
            <a:extLst>
              <a:ext uri="{FF2B5EF4-FFF2-40B4-BE49-F238E27FC236}">
                <a16:creationId xmlns:a16="http://schemas.microsoft.com/office/drawing/2014/main" id="{1AA35411-FC64-AB1E-9905-62384C24700D}"/>
              </a:ext>
            </a:extLst>
          </p:cNvPr>
          <p:cNvSpPr txBox="1"/>
          <p:nvPr/>
        </p:nvSpPr>
        <p:spPr bwMode="auto">
          <a:xfrm>
            <a:off x="8336507" y="1539965"/>
            <a:ext cx="3018762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Адаптация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онбординг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7" name="Прямоугольник: скругленные углы 167">
            <a:extLst>
              <a:ext uri="{FF2B5EF4-FFF2-40B4-BE49-F238E27FC236}">
                <a16:creationId xmlns:a16="http://schemas.microsoft.com/office/drawing/2014/main" id="{B74BD899-79A5-7D4C-ADBE-D273E90FF6FC}"/>
              </a:ext>
            </a:extLst>
          </p:cNvPr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178" name="Рисунок 23">
            <a:extLst>
              <a:ext uri="{FF2B5EF4-FFF2-40B4-BE49-F238E27FC236}">
                <a16:creationId xmlns:a16="http://schemas.microsoft.com/office/drawing/2014/main" id="{6C2528F6-E092-9047-F982-C67F86F6A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179" name="Заголовок 1">
            <a:extLst>
              <a:ext uri="{FF2B5EF4-FFF2-40B4-BE49-F238E27FC236}">
                <a16:creationId xmlns:a16="http://schemas.microsoft.com/office/drawing/2014/main" id="{71307B51-A306-D3D8-69E4-71BAE75E817D}"/>
              </a:ext>
            </a:extLst>
          </p:cNvPr>
          <p:cNvSpPr txBox="1"/>
          <p:nvPr/>
        </p:nvSpPr>
        <p:spPr bwMode="auto">
          <a:xfrm>
            <a:off x="1662757" y="6211048"/>
            <a:ext cx="957827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80" name="Заголовок 1">
            <a:extLst>
              <a:ext uri="{FF2B5EF4-FFF2-40B4-BE49-F238E27FC236}">
                <a16:creationId xmlns:a16="http://schemas.microsoft.com/office/drawing/2014/main" id="{910BF21E-8981-CAA9-3EB5-38BB2E3D39E3}"/>
              </a:ext>
            </a:extLst>
          </p:cNvPr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1" name="Заголовок 1">
            <a:extLst>
              <a:ext uri="{FF2B5EF4-FFF2-40B4-BE49-F238E27FC236}">
                <a16:creationId xmlns:a16="http://schemas.microsoft.com/office/drawing/2014/main" id="{774ECD62-CB35-0485-A85B-76A58AA46EC6}"/>
              </a:ext>
            </a:extLst>
          </p:cNvPr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182" name="Рисунок 168">
            <a:extLst>
              <a:ext uri="{FF2B5EF4-FFF2-40B4-BE49-F238E27FC236}">
                <a16:creationId xmlns:a16="http://schemas.microsoft.com/office/drawing/2014/main" id="{019AE232-4E97-6FB3-B52A-9351B3B79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83" name="Рисунок 169">
            <a:extLst>
              <a:ext uri="{FF2B5EF4-FFF2-40B4-BE49-F238E27FC236}">
                <a16:creationId xmlns:a16="http://schemas.microsoft.com/office/drawing/2014/main" id="{A1016D3B-72D1-D5EB-9CA2-B9564D60B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84" name="Рисунок 170">
            <a:extLst>
              <a:ext uri="{FF2B5EF4-FFF2-40B4-BE49-F238E27FC236}">
                <a16:creationId xmlns:a16="http://schemas.microsoft.com/office/drawing/2014/main" id="{446A9459-AA32-99E9-2ADB-3A981D54F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85" name="Рисунок 172">
            <a:extLst>
              <a:ext uri="{FF2B5EF4-FFF2-40B4-BE49-F238E27FC236}">
                <a16:creationId xmlns:a16="http://schemas.microsoft.com/office/drawing/2014/main" id="{81C3F6D5-AD21-6ED1-ABA7-83B6067DF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86" name="Рисунок 173">
            <a:extLst>
              <a:ext uri="{FF2B5EF4-FFF2-40B4-BE49-F238E27FC236}">
                <a16:creationId xmlns:a16="http://schemas.microsoft.com/office/drawing/2014/main" id="{0B23DC19-8430-7099-195A-2F91EBB53C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87" name="Заголовок 1">
            <a:extLst>
              <a:ext uri="{FF2B5EF4-FFF2-40B4-BE49-F238E27FC236}">
                <a16:creationId xmlns:a16="http://schemas.microsoft.com/office/drawing/2014/main" id="{101A1110-88A3-ED51-2032-D285804DEB1A}"/>
              </a:ext>
            </a:extLst>
          </p:cNvPr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8" name="Заголовок 1">
            <a:extLst>
              <a:ext uri="{FF2B5EF4-FFF2-40B4-BE49-F238E27FC236}">
                <a16:creationId xmlns:a16="http://schemas.microsoft.com/office/drawing/2014/main" id="{80D261AA-B74D-FAE9-D4C7-50DE85BD47E4}"/>
              </a:ext>
            </a:extLst>
          </p:cNvPr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9" name="Заголовок 1">
            <a:extLst>
              <a:ext uri="{FF2B5EF4-FFF2-40B4-BE49-F238E27FC236}">
                <a16:creationId xmlns:a16="http://schemas.microsoft.com/office/drawing/2014/main" id="{F3FB98C4-BF8F-DF02-56FF-9131C4796682}"/>
              </a:ext>
            </a:extLst>
          </p:cNvPr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идей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0" name="Google Shape;104;p31">
            <a:extLst>
              <a:ext uri="{FF2B5EF4-FFF2-40B4-BE49-F238E27FC236}">
                <a16:creationId xmlns:a16="http://schemas.microsoft.com/office/drawing/2014/main" id="{72F10449-C41A-FDBC-0762-16B47ADE8A25}"/>
              </a:ext>
            </a:extLst>
          </p:cNvPr>
          <p:cNvSpPr txBox="1">
            <a:spLocks/>
          </p:cNvSpPr>
          <p:nvPr/>
        </p:nvSpPr>
        <p:spPr bwMode="auto">
          <a:xfrm>
            <a:off x="196706" y="355472"/>
            <a:ext cx="7990794" cy="413168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в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HR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91" name="Группа 40">
            <a:extLst>
              <a:ext uri="{FF2B5EF4-FFF2-40B4-BE49-F238E27FC236}">
                <a16:creationId xmlns:a16="http://schemas.microsoft.com/office/drawing/2014/main" id="{A5263AF6-7560-3DFA-7298-E395C73BC84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92" name="Рисунок 41">
              <a:extLst>
                <a:ext uri="{FF2B5EF4-FFF2-40B4-BE49-F238E27FC236}">
                  <a16:creationId xmlns:a16="http://schemas.microsoft.com/office/drawing/2014/main" id="{51E58D71-FBCE-36DA-8DAD-B0EF029C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3" name="Рисунок 3">
              <a:extLst>
                <a:ext uri="{FF2B5EF4-FFF2-40B4-BE49-F238E27FC236}">
                  <a16:creationId xmlns:a16="http://schemas.microsoft.com/office/drawing/2014/main" id="{65F0C5B8-1CE0-5191-E9D7-D6A8CB70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94" name="Прямоугольник: скругленные углы 12">
            <a:extLst>
              <a:ext uri="{FF2B5EF4-FFF2-40B4-BE49-F238E27FC236}">
                <a16:creationId xmlns:a16="http://schemas.microsoft.com/office/drawing/2014/main" id="{B1ABE133-8E97-884D-2BBF-D8531E241075}"/>
              </a:ext>
            </a:extLst>
          </p:cNvPr>
          <p:cNvSpPr/>
          <p:nvPr/>
        </p:nvSpPr>
        <p:spPr bwMode="auto">
          <a:xfrm>
            <a:off x="334624" y="368418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552BECE0-554F-645C-4D6C-E632A748B736}"/>
              </a:ext>
            </a:extLst>
          </p:cNvPr>
          <p:cNvSpPr/>
          <p:nvPr/>
        </p:nvSpPr>
        <p:spPr bwMode="auto">
          <a:xfrm>
            <a:off x="334624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6" name="Заголовок 1">
            <a:extLst>
              <a:ext uri="{FF2B5EF4-FFF2-40B4-BE49-F238E27FC236}">
                <a16:creationId xmlns:a16="http://schemas.microsoft.com/office/drawing/2014/main" id="{B41A7849-68B2-9123-D086-06F219CA3E63}"/>
              </a:ext>
            </a:extLst>
          </p:cNvPr>
          <p:cNvSpPr txBox="1"/>
          <p:nvPr/>
        </p:nvSpPr>
        <p:spPr bwMode="auto">
          <a:xfrm>
            <a:off x="516092" y="3737289"/>
            <a:ext cx="3321324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Кадровое администрирование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7" name="Заголовок 1">
            <a:extLst>
              <a:ext uri="{FF2B5EF4-FFF2-40B4-BE49-F238E27FC236}">
                <a16:creationId xmlns:a16="http://schemas.microsoft.com/office/drawing/2014/main" id="{F6A9E68B-6EF7-BD8B-C5BB-6B433ED293C9}"/>
              </a:ext>
            </a:extLst>
          </p:cNvPr>
          <p:cNvSpPr txBox="1"/>
          <p:nvPr/>
        </p:nvSpPr>
        <p:spPr bwMode="auto">
          <a:xfrm>
            <a:off x="404009" y="4218541"/>
            <a:ext cx="3720317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трудовых договоров и дополнительных соглашений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должностных инструкций и положений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сотрудникам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оценочных форм,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матриц и компетенций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Редактура внутренних регламентов и инструкций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ситуаций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 </a:t>
            </a:r>
          </a:p>
        </p:txBody>
      </p:sp>
      <p:sp>
        <p:nvSpPr>
          <p:cNvPr id="198" name="Прямоугольник: скругленные углы 60">
            <a:extLst>
              <a:ext uri="{FF2B5EF4-FFF2-40B4-BE49-F238E27FC236}">
                <a16:creationId xmlns:a16="http://schemas.microsoft.com/office/drawing/2014/main" id="{FF37AD4F-5F71-80EC-CE61-C30F360C61F0}"/>
              </a:ext>
            </a:extLst>
          </p:cNvPr>
          <p:cNvSpPr/>
          <p:nvPr/>
        </p:nvSpPr>
        <p:spPr bwMode="auto">
          <a:xfrm>
            <a:off x="8094654" y="38015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9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16EB1C19-0E7F-DC97-0BBA-65CDAEC22945}"/>
              </a:ext>
            </a:extLst>
          </p:cNvPr>
          <p:cNvSpPr/>
          <p:nvPr/>
        </p:nvSpPr>
        <p:spPr bwMode="auto">
          <a:xfrm>
            <a:off x="8094654" y="369200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200" name="Заголовок 1">
            <a:extLst>
              <a:ext uri="{FF2B5EF4-FFF2-40B4-BE49-F238E27FC236}">
                <a16:creationId xmlns:a16="http://schemas.microsoft.com/office/drawing/2014/main" id="{AF3792CE-09C5-8698-271A-0E99A54F4904}"/>
              </a:ext>
            </a:extLst>
          </p:cNvPr>
          <p:cNvSpPr txBox="1"/>
          <p:nvPr/>
        </p:nvSpPr>
        <p:spPr bwMode="auto">
          <a:xfrm>
            <a:off x="8187501" y="3733503"/>
            <a:ext cx="3527524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F8268B1C-18EA-FCE6-1C09-EE3076051D50}"/>
              </a:ext>
            </a:extLst>
          </p:cNvPr>
          <p:cNvSpPr txBox="1"/>
          <p:nvPr/>
        </p:nvSpPr>
        <p:spPr bwMode="auto">
          <a:xfrm>
            <a:off x="506615" y="203258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резюме и сопоставление с требованиями вакансии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Ранжирование кандидатов по компетенциям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персонализированных вопросов для собеседования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кратких профилей кандидатов для заказчика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EFDFC3B5-B780-5F7B-468C-985F7683E5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200500" y="3073361"/>
            <a:ext cx="992141" cy="269372"/>
          </a:xfrm>
          <a:prstGeom prst="roundRect">
            <a:avLst>
              <a:gd name="adj" fmla="val 50000"/>
            </a:avLst>
          </a:prstGeom>
        </p:spPr>
      </p:pic>
      <p:sp>
        <p:nvSpPr>
          <p:cNvPr id="203" name="Заголовок 1">
            <a:extLst>
              <a:ext uri="{FF2B5EF4-FFF2-40B4-BE49-F238E27FC236}">
                <a16:creationId xmlns:a16="http://schemas.microsoft.com/office/drawing/2014/main" id="{E74DF7DA-E9C4-882A-8BF3-36BE61F7271E}"/>
              </a:ext>
            </a:extLst>
          </p:cNvPr>
          <p:cNvSpPr txBox="1"/>
          <p:nvPr/>
        </p:nvSpPr>
        <p:spPr bwMode="auto">
          <a:xfrm>
            <a:off x="4338107" y="2035633"/>
            <a:ext cx="3629757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Генерация текстов вакансий под разные каналы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тестов и кейсов для отбора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Подготовка отчетов по воронке подбора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Создание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писем на отклики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приглашений, отказов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4" name="Заголовок 1">
            <a:extLst>
              <a:ext uri="{FF2B5EF4-FFF2-40B4-BE49-F238E27FC236}">
                <a16:creationId xmlns:a16="http://schemas.microsoft.com/office/drawing/2014/main" id="{1C5793CE-471C-6F95-BB15-6CAD3FF5989D}"/>
              </a:ext>
            </a:extLst>
          </p:cNvPr>
          <p:cNvSpPr txBox="1"/>
          <p:nvPr/>
        </p:nvSpPr>
        <p:spPr bwMode="auto">
          <a:xfrm>
            <a:off x="8190714" y="2023729"/>
            <a:ext cx="3746444" cy="9591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Составление индивидуальных планов адаптации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контента для адаптационных программ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Мониторинг прогресса новичков первые 90 дней через анализ опросов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чек-листов и планов развития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отчетов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в выводами и рекомендациями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5" name="Заголовок 1">
            <a:extLst>
              <a:ext uri="{FF2B5EF4-FFF2-40B4-BE49-F238E27FC236}">
                <a16:creationId xmlns:a16="http://schemas.microsoft.com/office/drawing/2014/main" id="{101B220C-D510-C88C-B8E1-747A4373774B}"/>
              </a:ext>
            </a:extLst>
          </p:cNvPr>
          <p:cNvSpPr txBox="1"/>
          <p:nvPr/>
        </p:nvSpPr>
        <p:spPr bwMode="auto">
          <a:xfrm>
            <a:off x="8187500" y="4225846"/>
            <a:ext cx="3695426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правил (чек-листы, формы брифов)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Создание кратких памяток и инструкций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Генерация контента для корпоративного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обратной связи и опросов 360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персонализированных уведомлений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отчетов по вовлеченности и удовлетворенности</a:t>
            </a:r>
          </a:p>
        </p:txBody>
      </p:sp>
      <p:pic>
        <p:nvPicPr>
          <p:cNvPr id="206" name="Рисунок 170">
            <a:extLst>
              <a:ext uri="{FF2B5EF4-FFF2-40B4-BE49-F238E27FC236}">
                <a16:creationId xmlns:a16="http://schemas.microsoft.com/office/drawing/2014/main" id="{8F2BEB95-09E3-F39E-1CED-69B75825C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6250"/>
            <a:ext cx="208591" cy="173170"/>
          </a:xfrm>
          <a:prstGeom prst="rect">
            <a:avLst/>
          </a:prstGeom>
        </p:spPr>
      </p:pic>
      <p:pic>
        <p:nvPicPr>
          <p:cNvPr id="207" name="Рисунок 170">
            <a:extLst>
              <a:ext uri="{FF2B5EF4-FFF2-40B4-BE49-F238E27FC236}">
                <a16:creationId xmlns:a16="http://schemas.microsoft.com/office/drawing/2014/main" id="{F31A3D18-4489-4CC8-AC56-7D52CB745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73043"/>
            <a:ext cx="208591" cy="173170"/>
          </a:xfrm>
          <a:prstGeom prst="rect">
            <a:avLst/>
          </a:prstGeom>
        </p:spPr>
      </p:pic>
      <p:pic>
        <p:nvPicPr>
          <p:cNvPr id="208" name="Рисунок 170">
            <a:extLst>
              <a:ext uri="{FF2B5EF4-FFF2-40B4-BE49-F238E27FC236}">
                <a16:creationId xmlns:a16="http://schemas.microsoft.com/office/drawing/2014/main" id="{C8844D51-3C25-8C3B-F30C-1A8C58699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12950"/>
            <a:ext cx="208591" cy="173170"/>
          </a:xfrm>
          <a:prstGeom prst="rect">
            <a:avLst/>
          </a:prstGeom>
        </p:spPr>
      </p:pic>
      <p:pic>
        <p:nvPicPr>
          <p:cNvPr id="209" name="Рисунок 169">
            <a:extLst>
              <a:ext uri="{FF2B5EF4-FFF2-40B4-BE49-F238E27FC236}">
                <a16:creationId xmlns:a16="http://schemas.microsoft.com/office/drawing/2014/main" id="{FED01EE5-54B9-FD0A-05A1-75007DC12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6250"/>
            <a:ext cx="208591" cy="208591"/>
          </a:xfrm>
          <a:prstGeom prst="rect">
            <a:avLst/>
          </a:prstGeom>
        </p:spPr>
      </p:pic>
      <p:pic>
        <p:nvPicPr>
          <p:cNvPr id="210" name="Рисунок 169">
            <a:extLst>
              <a:ext uri="{FF2B5EF4-FFF2-40B4-BE49-F238E27FC236}">
                <a16:creationId xmlns:a16="http://schemas.microsoft.com/office/drawing/2014/main" id="{D3888CF3-4F3C-247A-4F8A-E954917B8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5332"/>
            <a:ext cx="208591" cy="208591"/>
          </a:xfrm>
          <a:prstGeom prst="rect">
            <a:avLst/>
          </a:prstGeom>
        </p:spPr>
      </p:pic>
      <p:pic>
        <p:nvPicPr>
          <p:cNvPr id="211" name="Рисунок 169">
            <a:extLst>
              <a:ext uri="{FF2B5EF4-FFF2-40B4-BE49-F238E27FC236}">
                <a16:creationId xmlns:a16="http://schemas.microsoft.com/office/drawing/2014/main" id="{35A87988-3707-D92E-D04D-8A92BFD36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71445"/>
            <a:ext cx="208591" cy="208591"/>
          </a:xfrm>
          <a:prstGeom prst="rect">
            <a:avLst/>
          </a:prstGeom>
        </p:spPr>
      </p:pic>
      <p:pic>
        <p:nvPicPr>
          <p:cNvPr id="212" name="Рисунок 169">
            <a:extLst>
              <a:ext uri="{FF2B5EF4-FFF2-40B4-BE49-F238E27FC236}">
                <a16:creationId xmlns:a16="http://schemas.microsoft.com/office/drawing/2014/main" id="{3865A4FF-1A11-4B2A-FB3B-E183D72E8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08654"/>
            <a:ext cx="208591" cy="208591"/>
          </a:xfrm>
          <a:prstGeom prst="rect">
            <a:avLst/>
          </a:prstGeom>
        </p:spPr>
      </p:pic>
      <p:pic>
        <p:nvPicPr>
          <p:cNvPr id="213" name="Рисунок 169">
            <a:extLst>
              <a:ext uri="{FF2B5EF4-FFF2-40B4-BE49-F238E27FC236}">
                <a16:creationId xmlns:a16="http://schemas.microsoft.com/office/drawing/2014/main" id="{ECA1A729-BAE2-C466-182C-273516FFC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395239"/>
            <a:ext cx="208591" cy="208591"/>
          </a:xfrm>
          <a:prstGeom prst="rect">
            <a:avLst/>
          </a:prstGeom>
        </p:spPr>
      </p:pic>
      <p:pic>
        <p:nvPicPr>
          <p:cNvPr id="214" name="Рисунок 23">
            <a:extLst>
              <a:ext uri="{FF2B5EF4-FFF2-40B4-BE49-F238E27FC236}">
                <a16:creationId xmlns:a16="http://schemas.microsoft.com/office/drawing/2014/main" id="{AFC3F7EB-E8A8-EF8B-73B2-9A4E606C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9971"/>
            <a:ext cx="176944" cy="250309"/>
          </a:xfrm>
          <a:prstGeom prst="rect">
            <a:avLst/>
          </a:prstGeom>
        </p:spPr>
      </p:pic>
      <p:pic>
        <p:nvPicPr>
          <p:cNvPr id="215" name="Рисунок 23">
            <a:extLst>
              <a:ext uri="{FF2B5EF4-FFF2-40B4-BE49-F238E27FC236}">
                <a16:creationId xmlns:a16="http://schemas.microsoft.com/office/drawing/2014/main" id="{6FE6870E-2E11-D5AF-1D4F-4A3023A5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7456"/>
            <a:ext cx="176944" cy="250309"/>
          </a:xfrm>
          <a:prstGeom prst="rect">
            <a:avLst/>
          </a:prstGeom>
        </p:spPr>
      </p:pic>
      <p:pic>
        <p:nvPicPr>
          <p:cNvPr id="216" name="Рисунок 23">
            <a:extLst>
              <a:ext uri="{FF2B5EF4-FFF2-40B4-BE49-F238E27FC236}">
                <a16:creationId xmlns:a16="http://schemas.microsoft.com/office/drawing/2014/main" id="{0CDB198C-56A5-41B0-2753-D0F6342B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287794"/>
            <a:ext cx="176944" cy="250309"/>
          </a:xfrm>
          <a:prstGeom prst="rect">
            <a:avLst/>
          </a:prstGeom>
        </p:spPr>
      </p:pic>
      <p:pic>
        <p:nvPicPr>
          <p:cNvPr id="217" name="Рисунок 168">
            <a:extLst>
              <a:ext uri="{FF2B5EF4-FFF2-40B4-BE49-F238E27FC236}">
                <a16:creationId xmlns:a16="http://schemas.microsoft.com/office/drawing/2014/main" id="{07A32F15-49EB-0E69-15D1-E71B68A18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7200"/>
            <a:ext cx="201272" cy="229450"/>
          </a:xfrm>
          <a:prstGeom prst="rect">
            <a:avLst/>
          </a:prstGeom>
        </p:spPr>
      </p:pic>
      <p:pic>
        <p:nvPicPr>
          <p:cNvPr id="218" name="Рисунок 168">
            <a:extLst>
              <a:ext uri="{FF2B5EF4-FFF2-40B4-BE49-F238E27FC236}">
                <a16:creationId xmlns:a16="http://schemas.microsoft.com/office/drawing/2014/main" id="{816DEFC3-E09A-A856-5850-BEC52F9D5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02336"/>
            <a:ext cx="201272" cy="229450"/>
          </a:xfrm>
          <a:prstGeom prst="rect">
            <a:avLst/>
          </a:prstGeom>
        </p:spPr>
      </p:pic>
      <p:pic>
        <p:nvPicPr>
          <p:cNvPr id="219" name="Рисунок 168">
            <a:extLst>
              <a:ext uri="{FF2B5EF4-FFF2-40B4-BE49-F238E27FC236}">
                <a16:creationId xmlns:a16="http://schemas.microsoft.com/office/drawing/2014/main" id="{F68561AE-5FC0-7097-43DE-07A349AB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9971"/>
            <a:ext cx="201272" cy="229450"/>
          </a:xfrm>
          <a:prstGeom prst="rect">
            <a:avLst/>
          </a:prstGeom>
        </p:spPr>
      </p:pic>
      <p:pic>
        <p:nvPicPr>
          <p:cNvPr id="220" name="Рисунок 168">
            <a:extLst>
              <a:ext uri="{FF2B5EF4-FFF2-40B4-BE49-F238E27FC236}">
                <a16:creationId xmlns:a16="http://schemas.microsoft.com/office/drawing/2014/main" id="{576FA5BE-6DF8-D024-EFA6-AFC5A3B1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364269"/>
            <a:ext cx="201272" cy="229450"/>
          </a:xfrm>
          <a:prstGeom prst="rect">
            <a:avLst/>
          </a:prstGeom>
        </p:spPr>
      </p:pic>
      <p:pic>
        <p:nvPicPr>
          <p:cNvPr id="221" name="Рисунок 168">
            <a:extLst>
              <a:ext uri="{FF2B5EF4-FFF2-40B4-BE49-F238E27FC236}">
                <a16:creationId xmlns:a16="http://schemas.microsoft.com/office/drawing/2014/main" id="{2E7B2FB8-72D9-4582-88F3-ED5EA5F1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6617"/>
            <a:ext cx="201272" cy="229450"/>
          </a:xfrm>
          <a:prstGeom prst="rect">
            <a:avLst/>
          </a:prstGeom>
        </p:spPr>
      </p:pic>
      <p:pic>
        <p:nvPicPr>
          <p:cNvPr id="222" name="Рисунок 173">
            <a:extLst>
              <a:ext uri="{FF2B5EF4-FFF2-40B4-BE49-F238E27FC236}">
                <a16:creationId xmlns:a16="http://schemas.microsoft.com/office/drawing/2014/main" id="{F9156DC1-9CE7-4445-284F-55A93A42B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8034"/>
            <a:ext cx="208591" cy="233620"/>
          </a:xfrm>
          <a:prstGeom prst="rect">
            <a:avLst/>
          </a:prstGeom>
        </p:spPr>
      </p:pic>
      <p:pic>
        <p:nvPicPr>
          <p:cNvPr id="223" name="Рисунок 173">
            <a:extLst>
              <a:ext uri="{FF2B5EF4-FFF2-40B4-BE49-F238E27FC236}">
                <a16:creationId xmlns:a16="http://schemas.microsoft.com/office/drawing/2014/main" id="{93974AE8-59A5-D153-61B9-C5F599BD1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3223434" y="5250009"/>
            <a:ext cx="208591" cy="233620"/>
          </a:xfrm>
          <a:prstGeom prst="rect">
            <a:avLst/>
          </a:prstGeom>
        </p:spPr>
      </p:pic>
      <p:pic>
        <p:nvPicPr>
          <p:cNvPr id="224" name="Рисунок 173">
            <a:extLst>
              <a:ext uri="{FF2B5EF4-FFF2-40B4-BE49-F238E27FC236}">
                <a16:creationId xmlns:a16="http://schemas.microsoft.com/office/drawing/2014/main" id="{2F579473-1DFE-749F-9328-0CD550DE3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56388"/>
            <a:ext cx="208591" cy="233620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97088C2-0CC9-CFF2-AACE-FF39DE16F2EA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Сценарий на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SberHelp</a:t>
            </a:r>
          </a:p>
          <a:p>
            <a:pPr marL="171450" marR="0" lvl="0" indent="-171450" algn="l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26" name="Oval 4">
            <a:extLst>
              <a:ext uri="{FF2B5EF4-FFF2-40B4-BE49-F238E27FC236}">
                <a16:creationId xmlns:a16="http://schemas.microsoft.com/office/drawing/2014/main" id="{4A0BA2A2-B912-CFDA-D341-D84FC486C121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7" name="Oval 4">
            <a:extLst>
              <a:ext uri="{FF2B5EF4-FFF2-40B4-BE49-F238E27FC236}">
                <a16:creationId xmlns:a16="http://schemas.microsoft.com/office/drawing/2014/main" id="{3B336976-559B-66B1-CD52-30EE45D23625}"/>
              </a:ext>
            </a:extLst>
          </p:cNvPr>
          <p:cNvSpPr/>
          <p:nvPr/>
        </p:nvSpPr>
        <p:spPr bwMode="auto">
          <a:xfrm>
            <a:off x="3596657" y="1567773"/>
            <a:ext cx="450000" cy="45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8" name="Oval 4">
            <a:extLst>
              <a:ext uri="{FF2B5EF4-FFF2-40B4-BE49-F238E27FC236}">
                <a16:creationId xmlns:a16="http://schemas.microsoft.com/office/drawing/2014/main" id="{4006F168-6669-BC55-8295-C4A69D28186A}"/>
              </a:ext>
            </a:extLst>
          </p:cNvPr>
          <p:cNvSpPr/>
          <p:nvPr/>
        </p:nvSpPr>
        <p:spPr bwMode="auto">
          <a:xfrm>
            <a:off x="11256522" y="158554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821646A5-C37D-4F9B-B24B-00B7EB1BEAA7}"/>
              </a:ext>
            </a:extLst>
          </p:cNvPr>
          <p:cNvCxnSpPr>
            <a:stCxn id="165" idx="0"/>
            <a:endCxn id="168" idx="2"/>
          </p:cNvCxnSpPr>
          <p:nvPr/>
        </p:nvCxnSpPr>
        <p:spPr bwMode="auto">
          <a:xfrm>
            <a:off x="4081068" y="1636672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3CB2121D-FCEA-4273-8DAD-E8F0FF64ADCC}"/>
              </a:ext>
            </a:extLst>
          </p:cNvPr>
          <p:cNvCxnSpPr/>
          <p:nvPr/>
        </p:nvCxnSpPr>
        <p:spPr bwMode="auto">
          <a:xfrm>
            <a:off x="4087849" y="3079971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Oval 4">
            <a:extLst>
              <a:ext uri="{FF2B5EF4-FFF2-40B4-BE49-F238E27FC236}">
                <a16:creationId xmlns:a16="http://schemas.microsoft.com/office/drawing/2014/main" id="{85161422-9269-CC70-2245-026E9D18992F}"/>
              </a:ext>
            </a:extLst>
          </p:cNvPr>
          <p:cNvSpPr/>
          <p:nvPr/>
        </p:nvSpPr>
        <p:spPr bwMode="auto">
          <a:xfrm>
            <a:off x="11260616" y="381210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63EA50C9-5CFB-4C81-3F1F-883611493A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0132075" y="5400018"/>
            <a:ext cx="992141" cy="26937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193861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66" name="Прямоугольник: скругленные углы 12"/>
          <p:cNvSpPr/>
          <p:nvPr/>
        </p:nvSpPr>
        <p:spPr bwMode="auto">
          <a:xfrm>
            <a:off x="334624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7" name="Прямоугольник: скругленные верхние углы 17"/>
          <p:cNvSpPr/>
          <p:nvPr/>
        </p:nvSpPr>
        <p:spPr bwMode="auto">
          <a:xfrm>
            <a:off x="334624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8" name="Заголовок 1"/>
          <p:cNvSpPr txBox="1"/>
          <p:nvPr/>
        </p:nvSpPr>
        <p:spPr bwMode="auto">
          <a:xfrm>
            <a:off x="516091" y="156101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Комплексный анализ договоров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69" name="Прямоугольник: скругленные углы 8"/>
          <p:cNvSpPr/>
          <p:nvPr/>
        </p:nvSpPr>
        <p:spPr bwMode="auto">
          <a:xfrm>
            <a:off x="4218863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0" name="Прямоугольник: скругленные верхние углы 59"/>
          <p:cNvSpPr/>
          <p:nvPr/>
        </p:nvSpPr>
        <p:spPr bwMode="auto">
          <a:xfrm>
            <a:off x="4214639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1" name="Заголовок 1"/>
          <p:cNvSpPr txBox="1"/>
          <p:nvPr/>
        </p:nvSpPr>
        <p:spPr bwMode="auto">
          <a:xfrm>
            <a:off x="4400330" y="1561011"/>
            <a:ext cx="3657491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Судебно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 – претензионная работа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72" name="Прямоугольник: скругленные углы 60"/>
          <p:cNvSpPr/>
          <p:nvPr/>
        </p:nvSpPr>
        <p:spPr bwMode="auto">
          <a:xfrm>
            <a:off x="4214639" y="381951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7" name="Прямоугольник: скругленные верхние углы 61"/>
          <p:cNvSpPr/>
          <p:nvPr/>
        </p:nvSpPr>
        <p:spPr bwMode="auto">
          <a:xfrm>
            <a:off x="4221420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5" name="Заголовок 1"/>
          <p:cNvSpPr txBox="1"/>
          <p:nvPr/>
        </p:nvSpPr>
        <p:spPr bwMode="auto">
          <a:xfrm>
            <a:off x="4414195" y="3770960"/>
            <a:ext cx="337851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Мониторинг изменения НПА 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86" name="Заголовок 1"/>
          <p:cNvSpPr txBox="1"/>
          <p:nvPr/>
        </p:nvSpPr>
        <p:spPr bwMode="auto">
          <a:xfrm>
            <a:off x="4357581" y="4258833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кратких обзоров изменений законодательства с учетом специфики компании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целевых обзоров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Составление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перечня действий для изменения ВНД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Переформулирование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новых требований понятным языком для бизнес- подразделений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документов под новые требования закона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87" name="Прямоугольник: скругленные углы 85"/>
          <p:cNvSpPr/>
          <p:nvPr/>
        </p:nvSpPr>
        <p:spPr bwMode="auto">
          <a:xfrm>
            <a:off x="8110934" y="143967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8" name="Прямоугольник: скругленные верхние углы 86"/>
          <p:cNvSpPr/>
          <p:nvPr/>
        </p:nvSpPr>
        <p:spPr bwMode="auto">
          <a:xfrm>
            <a:off x="8110932" y="14490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9" name="Заголовок 1"/>
          <p:cNvSpPr txBox="1"/>
          <p:nvPr/>
        </p:nvSpPr>
        <p:spPr bwMode="auto">
          <a:xfrm>
            <a:off x="8404600" y="1514978"/>
            <a:ext cx="3393233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Управление судебными делами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1" name="Прямоугольник: скругленные углы 167"/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92" name="Рисунок 2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96" name="Заголовок 1"/>
          <p:cNvSpPr txBox="1"/>
          <p:nvPr/>
        </p:nvSpPr>
        <p:spPr bwMode="auto">
          <a:xfrm>
            <a:off x="1662757" y="6211047"/>
            <a:ext cx="926856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97" name="Заголовок 1"/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8" name="Заголовок 1"/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99" name="Рисунок 16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00" name="Рисунок 16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01" name="Рисунок 17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12" name="Рисунок 17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14" name="Рисунок 17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19" name="Заголовок 1"/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2" name="Заголовок 1"/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3" name="Заголовок 1"/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формирование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правовой позиции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4" name="Google Shape;104;p31">
            <a:extLst>
              <a:ext uri="{FF2B5EF4-FFF2-40B4-BE49-F238E27FC236}">
                <a16:creationId xmlns:a16="http://schemas.microsoft.com/office/drawing/2014/main" id="{AB83A0C8-BF4C-450A-901E-D8295B59D45D}"/>
              </a:ext>
            </a:extLst>
          </p:cNvPr>
          <p:cNvSpPr txBox="1">
            <a:spLocks/>
          </p:cNvSpPr>
          <p:nvPr/>
        </p:nvSpPr>
        <p:spPr bwMode="auto">
          <a:xfrm>
            <a:off x="432289" y="289628"/>
            <a:ext cx="8900368" cy="465811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800" b="1" dirty="0" err="1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28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в юриспруденции </a:t>
            </a:r>
            <a:endParaRPr lang="ru-RU" sz="12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26" name="Группа 40">
            <a:extLst>
              <a:ext uri="{FF2B5EF4-FFF2-40B4-BE49-F238E27FC236}">
                <a16:creationId xmlns:a16="http://schemas.microsoft.com/office/drawing/2014/main" id="{1FCAEC70-4B18-4358-9526-F12BC4F2C67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27" name="Рисунок 41">
              <a:extLst>
                <a:ext uri="{FF2B5EF4-FFF2-40B4-BE49-F238E27FC236}">
                  <a16:creationId xmlns:a16="http://schemas.microsoft.com/office/drawing/2014/main" id="{4581E655-DC1F-4D5B-AA04-C6AAD151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8" name="Рисунок 3">
              <a:extLst>
                <a:ext uri="{FF2B5EF4-FFF2-40B4-BE49-F238E27FC236}">
                  <a16:creationId xmlns:a16="http://schemas.microsoft.com/office/drawing/2014/main" id="{C96A1BC0-0843-4B47-86AB-B95BF2182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">
            <a:extLst>
              <a:ext uri="{FF2B5EF4-FFF2-40B4-BE49-F238E27FC236}">
                <a16:creationId xmlns:a16="http://schemas.microsoft.com/office/drawing/2014/main" id="{4B076723-3563-43EC-ABFE-7DBEFDB554D5}"/>
              </a:ext>
            </a:extLst>
          </p:cNvPr>
          <p:cNvSpPr/>
          <p:nvPr/>
        </p:nvSpPr>
        <p:spPr bwMode="auto">
          <a:xfrm>
            <a:off x="334624" y="3722003"/>
            <a:ext cx="3746444" cy="203976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0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430850F4-F647-41FF-B29D-37C32C25316F}"/>
              </a:ext>
            </a:extLst>
          </p:cNvPr>
          <p:cNvSpPr/>
          <p:nvPr/>
        </p:nvSpPr>
        <p:spPr bwMode="auto">
          <a:xfrm>
            <a:off x="334624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1" name="Заголовок 1">
            <a:extLst>
              <a:ext uri="{FF2B5EF4-FFF2-40B4-BE49-F238E27FC236}">
                <a16:creationId xmlns:a16="http://schemas.microsoft.com/office/drawing/2014/main" id="{B3673935-2E41-4F17-91A6-5A0BCA926536}"/>
              </a:ext>
            </a:extLst>
          </p:cNvPr>
          <p:cNvSpPr txBox="1"/>
          <p:nvPr/>
        </p:nvSpPr>
        <p:spPr bwMode="auto">
          <a:xfrm>
            <a:off x="753708" y="3775109"/>
            <a:ext cx="308370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Подготовка юр документов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2" name="Заголовок 1">
            <a:extLst>
              <a:ext uri="{FF2B5EF4-FFF2-40B4-BE49-F238E27FC236}">
                <a16:creationId xmlns:a16="http://schemas.microsoft.com/office/drawing/2014/main" id="{820EF6E2-C7C7-4112-A3EA-2A12DED88EE3}"/>
              </a:ext>
            </a:extLst>
          </p:cNvPr>
          <p:cNvSpPr txBox="1"/>
          <p:nvPr/>
        </p:nvSpPr>
        <p:spPr bwMode="auto">
          <a:xfrm>
            <a:off x="450915" y="4226552"/>
            <a:ext cx="3694560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документов (договоры, дополнительные соглашения и другие корпоративные документы);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</a:t>
            </a:r>
            <a:r>
              <a:rPr lang="ru-RU" sz="900" dirty="0" err="1">
                <a:solidFill>
                  <a:srgbClr val="272828"/>
                </a:solidFill>
                <a:latin typeface="SB Sans Text"/>
              </a:rPr>
              <a:t>контрагенам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, государственным органам, сотрудникам (ответы, запросы информации)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Редактура, упрощение формулировок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и спорных вопросов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3" name="Прямоугольник: скругленные углы 60">
            <a:extLst>
              <a:ext uri="{FF2B5EF4-FFF2-40B4-BE49-F238E27FC236}">
                <a16:creationId xmlns:a16="http://schemas.microsoft.com/office/drawing/2014/main" id="{AF26120C-BFC6-400F-BF3E-0301CB39D44C}"/>
              </a:ext>
            </a:extLst>
          </p:cNvPr>
          <p:cNvSpPr/>
          <p:nvPr/>
        </p:nvSpPr>
        <p:spPr bwMode="auto">
          <a:xfrm>
            <a:off x="8094654" y="38394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4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8BC77324-70E2-4742-8AB0-C4B373896208}"/>
              </a:ext>
            </a:extLst>
          </p:cNvPr>
          <p:cNvSpPr/>
          <p:nvPr/>
        </p:nvSpPr>
        <p:spPr bwMode="auto">
          <a:xfrm>
            <a:off x="8094654" y="372982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48BBDB46-AD3D-4D5E-9570-BD94E9FDB88E}"/>
              </a:ext>
            </a:extLst>
          </p:cNvPr>
          <p:cNvSpPr txBox="1"/>
          <p:nvPr/>
        </p:nvSpPr>
        <p:spPr bwMode="auto">
          <a:xfrm>
            <a:off x="8279479" y="3771323"/>
            <a:ext cx="3435545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272828"/>
                </a:solidFill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6" name="Заголовок 1">
            <a:extLst>
              <a:ext uri="{FF2B5EF4-FFF2-40B4-BE49-F238E27FC236}">
                <a16:creationId xmlns:a16="http://schemas.microsoft.com/office/drawing/2014/main" id="{C3B35D8A-7B95-426E-BD41-E13732B1B3AD}"/>
              </a:ext>
            </a:extLst>
          </p:cNvPr>
          <p:cNvSpPr txBox="1"/>
          <p:nvPr/>
        </p:nvSpPr>
        <p:spPr bwMode="auto">
          <a:xfrm>
            <a:off x="506615" y="202910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входящих договоров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Сравнение версий договоров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предложений по правкам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сопроводительных писем к документам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сводок по портфелю договоров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A221A494-D472-4D56-8C00-782E0DA32E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711775" y="3050868"/>
            <a:ext cx="992141" cy="287198"/>
          </a:xfrm>
          <a:prstGeom prst="roundRect">
            <a:avLst>
              <a:gd name="adj" fmla="val 50000"/>
            </a:avLst>
          </a:prstGeom>
        </p:spPr>
      </p:pic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6D67EA8-5D27-4785-8F40-F18E710C0655}"/>
              </a:ext>
            </a:extLst>
          </p:cNvPr>
          <p:cNvSpPr txBox="1"/>
          <p:nvPr/>
        </p:nvSpPr>
        <p:spPr bwMode="auto">
          <a:xfrm>
            <a:off x="4288576" y="2029101"/>
            <a:ext cx="3629757" cy="7375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претензий, ответов на претензии и жалобы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исковых заявлений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кратких вариантов правовой позиции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уроки, рекомендации</a:t>
            </a: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FE7430B5-4188-4E88-93B8-F7019849AE0E}"/>
              </a:ext>
            </a:extLst>
          </p:cNvPr>
          <p:cNvSpPr txBox="1"/>
          <p:nvPr/>
        </p:nvSpPr>
        <p:spPr bwMode="auto">
          <a:xfrm>
            <a:off x="8190714" y="2029101"/>
            <a:ext cx="3524310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кратких описаний по судебным актам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Регулярный мониторинг по делу за период </a:t>
            </a:r>
          </a:p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рекомендации</a:t>
            </a:r>
          </a:p>
        </p:txBody>
      </p:sp>
      <p:sp>
        <p:nvSpPr>
          <p:cNvPr id="140" name="Заголовок 1">
            <a:extLst>
              <a:ext uri="{FF2B5EF4-FFF2-40B4-BE49-F238E27FC236}">
                <a16:creationId xmlns:a16="http://schemas.microsoft.com/office/drawing/2014/main" id="{F7A990FC-EEFE-4AE6-A51F-8C724F413172}"/>
              </a:ext>
            </a:extLst>
          </p:cNvPr>
          <p:cNvSpPr txBox="1"/>
          <p:nvPr/>
        </p:nvSpPr>
        <p:spPr bwMode="auto">
          <a:xfrm>
            <a:off x="8237081" y="4300606"/>
            <a:ext cx="3560752" cy="5159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правил (чек-листы, формы брифов)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кратких памяток и инструкций </a:t>
            </a:r>
          </a:p>
        </p:txBody>
      </p:sp>
      <p:pic>
        <p:nvPicPr>
          <p:cNvPr id="141" name="Рисунок 170">
            <a:extLst>
              <a:ext uri="{FF2B5EF4-FFF2-40B4-BE49-F238E27FC236}">
                <a16:creationId xmlns:a16="http://schemas.microsoft.com/office/drawing/2014/main" id="{5B22F7AC-E57B-4366-85E9-827AD401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2770"/>
            <a:ext cx="208591" cy="173170"/>
          </a:xfrm>
          <a:prstGeom prst="rect">
            <a:avLst/>
          </a:prstGeom>
        </p:spPr>
      </p:pic>
      <p:pic>
        <p:nvPicPr>
          <p:cNvPr id="142" name="Рисунок 170">
            <a:extLst>
              <a:ext uri="{FF2B5EF4-FFF2-40B4-BE49-F238E27FC236}">
                <a16:creationId xmlns:a16="http://schemas.microsoft.com/office/drawing/2014/main" id="{F01B708E-849F-41FA-B940-B326867F9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69563"/>
            <a:ext cx="208591" cy="173170"/>
          </a:xfrm>
          <a:prstGeom prst="rect">
            <a:avLst/>
          </a:prstGeom>
        </p:spPr>
      </p:pic>
      <p:pic>
        <p:nvPicPr>
          <p:cNvPr id="143" name="Рисунок 170">
            <a:extLst>
              <a:ext uri="{FF2B5EF4-FFF2-40B4-BE49-F238E27FC236}">
                <a16:creationId xmlns:a16="http://schemas.microsoft.com/office/drawing/2014/main" id="{1F73C194-2247-4E8E-8395-1985F3C4A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50770"/>
            <a:ext cx="208591" cy="173170"/>
          </a:xfrm>
          <a:prstGeom prst="rect">
            <a:avLst/>
          </a:prstGeom>
        </p:spPr>
      </p:pic>
      <p:pic>
        <p:nvPicPr>
          <p:cNvPr id="144" name="Рисунок 169">
            <a:extLst>
              <a:ext uri="{FF2B5EF4-FFF2-40B4-BE49-F238E27FC236}">
                <a16:creationId xmlns:a16="http://schemas.microsoft.com/office/drawing/2014/main" id="{EBBC769E-E768-4208-B9CA-7EA4CAD31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2770"/>
            <a:ext cx="208591" cy="208591"/>
          </a:xfrm>
          <a:prstGeom prst="rect">
            <a:avLst/>
          </a:prstGeom>
        </p:spPr>
      </p:pic>
      <p:pic>
        <p:nvPicPr>
          <p:cNvPr id="145" name="Рисунок 169">
            <a:extLst>
              <a:ext uri="{FF2B5EF4-FFF2-40B4-BE49-F238E27FC236}">
                <a16:creationId xmlns:a16="http://schemas.microsoft.com/office/drawing/2014/main" id="{103A092D-E399-4085-BA41-46DF3D00D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1852"/>
            <a:ext cx="208591" cy="208591"/>
          </a:xfrm>
          <a:prstGeom prst="rect">
            <a:avLst/>
          </a:prstGeom>
        </p:spPr>
      </p:pic>
      <p:pic>
        <p:nvPicPr>
          <p:cNvPr id="146" name="Рисунок 169">
            <a:extLst>
              <a:ext uri="{FF2B5EF4-FFF2-40B4-BE49-F238E27FC236}">
                <a16:creationId xmlns:a16="http://schemas.microsoft.com/office/drawing/2014/main" id="{627424C5-6395-4172-BE30-DCF6C71F8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67965"/>
            <a:ext cx="208591" cy="208591"/>
          </a:xfrm>
          <a:prstGeom prst="rect">
            <a:avLst/>
          </a:prstGeom>
        </p:spPr>
      </p:pic>
      <p:pic>
        <p:nvPicPr>
          <p:cNvPr id="147" name="Рисунок 169">
            <a:extLst>
              <a:ext uri="{FF2B5EF4-FFF2-40B4-BE49-F238E27FC236}">
                <a16:creationId xmlns:a16="http://schemas.microsoft.com/office/drawing/2014/main" id="{B7FED1FD-130C-46EE-A221-8CB7345DC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46474"/>
            <a:ext cx="208591" cy="208591"/>
          </a:xfrm>
          <a:prstGeom prst="rect">
            <a:avLst/>
          </a:prstGeom>
        </p:spPr>
      </p:pic>
      <p:pic>
        <p:nvPicPr>
          <p:cNvPr id="148" name="Рисунок 169">
            <a:extLst>
              <a:ext uri="{FF2B5EF4-FFF2-40B4-BE49-F238E27FC236}">
                <a16:creationId xmlns:a16="http://schemas.microsoft.com/office/drawing/2014/main" id="{55B275EA-0871-4B15-9BBD-BA8DE7A27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433059"/>
            <a:ext cx="208591" cy="208591"/>
          </a:xfrm>
          <a:prstGeom prst="rect">
            <a:avLst/>
          </a:prstGeom>
        </p:spPr>
      </p:pic>
      <p:pic>
        <p:nvPicPr>
          <p:cNvPr id="149" name="Рисунок 23">
            <a:extLst>
              <a:ext uri="{FF2B5EF4-FFF2-40B4-BE49-F238E27FC236}">
                <a16:creationId xmlns:a16="http://schemas.microsoft.com/office/drawing/2014/main" id="{8B687315-59AA-4AA6-86F1-93DF7172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6491"/>
            <a:ext cx="176944" cy="250309"/>
          </a:xfrm>
          <a:prstGeom prst="rect">
            <a:avLst/>
          </a:prstGeom>
        </p:spPr>
      </p:pic>
      <p:pic>
        <p:nvPicPr>
          <p:cNvPr id="150" name="Рисунок 23">
            <a:extLst>
              <a:ext uri="{FF2B5EF4-FFF2-40B4-BE49-F238E27FC236}">
                <a16:creationId xmlns:a16="http://schemas.microsoft.com/office/drawing/2014/main" id="{0B77550D-74B6-4CE1-A1F5-5C8E4067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3976"/>
            <a:ext cx="176944" cy="250309"/>
          </a:xfrm>
          <a:prstGeom prst="rect">
            <a:avLst/>
          </a:prstGeom>
        </p:spPr>
      </p:pic>
      <p:pic>
        <p:nvPicPr>
          <p:cNvPr id="151" name="Рисунок 23">
            <a:extLst>
              <a:ext uri="{FF2B5EF4-FFF2-40B4-BE49-F238E27FC236}">
                <a16:creationId xmlns:a16="http://schemas.microsoft.com/office/drawing/2014/main" id="{F68415F7-1B25-44EF-86AA-4506EE3B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325614"/>
            <a:ext cx="176944" cy="250309"/>
          </a:xfrm>
          <a:prstGeom prst="rect">
            <a:avLst/>
          </a:prstGeom>
        </p:spPr>
      </p:pic>
      <p:pic>
        <p:nvPicPr>
          <p:cNvPr id="152" name="Рисунок 168">
            <a:extLst>
              <a:ext uri="{FF2B5EF4-FFF2-40B4-BE49-F238E27FC236}">
                <a16:creationId xmlns:a16="http://schemas.microsoft.com/office/drawing/2014/main" id="{D2241625-3AF0-4A24-A8DA-07BFED0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3720"/>
            <a:ext cx="201272" cy="229450"/>
          </a:xfrm>
          <a:prstGeom prst="rect">
            <a:avLst/>
          </a:prstGeom>
        </p:spPr>
      </p:pic>
      <p:pic>
        <p:nvPicPr>
          <p:cNvPr id="153" name="Рисунок 168">
            <a:extLst>
              <a:ext uri="{FF2B5EF4-FFF2-40B4-BE49-F238E27FC236}">
                <a16:creationId xmlns:a16="http://schemas.microsoft.com/office/drawing/2014/main" id="{BAEF686C-12A0-4BC8-85FA-566EAE237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40156"/>
            <a:ext cx="201272" cy="229450"/>
          </a:xfrm>
          <a:prstGeom prst="rect">
            <a:avLst/>
          </a:prstGeom>
        </p:spPr>
      </p:pic>
      <p:pic>
        <p:nvPicPr>
          <p:cNvPr id="154" name="Рисунок 168">
            <a:extLst>
              <a:ext uri="{FF2B5EF4-FFF2-40B4-BE49-F238E27FC236}">
                <a16:creationId xmlns:a16="http://schemas.microsoft.com/office/drawing/2014/main" id="{431F98BA-58E6-40C3-9348-DA4E7ABB2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6491"/>
            <a:ext cx="201272" cy="229450"/>
          </a:xfrm>
          <a:prstGeom prst="rect">
            <a:avLst/>
          </a:prstGeom>
        </p:spPr>
      </p:pic>
      <p:pic>
        <p:nvPicPr>
          <p:cNvPr id="155" name="Рисунок 168">
            <a:extLst>
              <a:ext uri="{FF2B5EF4-FFF2-40B4-BE49-F238E27FC236}">
                <a16:creationId xmlns:a16="http://schemas.microsoft.com/office/drawing/2014/main" id="{06551E6F-4BE4-4A61-B128-A7C3B44C6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402089"/>
            <a:ext cx="201272" cy="229450"/>
          </a:xfrm>
          <a:prstGeom prst="rect">
            <a:avLst/>
          </a:prstGeom>
        </p:spPr>
      </p:pic>
      <p:pic>
        <p:nvPicPr>
          <p:cNvPr id="156" name="Рисунок 168">
            <a:extLst>
              <a:ext uri="{FF2B5EF4-FFF2-40B4-BE49-F238E27FC236}">
                <a16:creationId xmlns:a16="http://schemas.microsoft.com/office/drawing/2014/main" id="{AFBBD114-B7F0-4DC7-88A4-AA09EB9D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3137"/>
            <a:ext cx="201272" cy="229450"/>
          </a:xfrm>
          <a:prstGeom prst="rect">
            <a:avLst/>
          </a:prstGeom>
        </p:spPr>
      </p:pic>
      <p:pic>
        <p:nvPicPr>
          <p:cNvPr id="157" name="Рисунок 173">
            <a:extLst>
              <a:ext uri="{FF2B5EF4-FFF2-40B4-BE49-F238E27FC236}">
                <a16:creationId xmlns:a16="http://schemas.microsoft.com/office/drawing/2014/main" id="{01DEED2D-5CE6-4502-B905-59ADD7F26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4554"/>
            <a:ext cx="208591" cy="233620"/>
          </a:xfrm>
          <a:prstGeom prst="rect">
            <a:avLst/>
          </a:prstGeom>
        </p:spPr>
      </p:pic>
      <p:pic>
        <p:nvPicPr>
          <p:cNvPr id="158" name="Рисунок 173">
            <a:extLst>
              <a:ext uri="{FF2B5EF4-FFF2-40B4-BE49-F238E27FC236}">
                <a16:creationId xmlns:a16="http://schemas.microsoft.com/office/drawing/2014/main" id="{72B570EE-3CFF-4F81-BC66-77BBA718A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94208"/>
            <a:ext cx="208591" cy="23362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706D7EE1-8A34-EBED-658F-9F38FD2E4113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>
                <a:solidFill>
                  <a:schemeClr val="bg1"/>
                </a:solidFill>
                <a:latin typeface="SB Sans Text"/>
              </a:rPr>
              <a:t>SberHelp</a:t>
            </a: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60" name="Oval 4">
            <a:extLst>
              <a:ext uri="{FF2B5EF4-FFF2-40B4-BE49-F238E27FC236}">
                <a16:creationId xmlns:a16="http://schemas.microsoft.com/office/drawing/2014/main" id="{7844A8FC-5858-B0FE-2116-06343C97CDF5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61" name="Oval 4">
            <a:extLst>
              <a:ext uri="{FF2B5EF4-FFF2-40B4-BE49-F238E27FC236}">
                <a16:creationId xmlns:a16="http://schemas.microsoft.com/office/drawing/2014/main" id="{AA7EDA6F-F406-7673-B293-1D29D90AA293}"/>
              </a:ext>
            </a:extLst>
          </p:cNvPr>
          <p:cNvSpPr/>
          <p:nvPr/>
        </p:nvSpPr>
        <p:spPr bwMode="auto">
          <a:xfrm>
            <a:off x="3432025" y="1908743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pic>
        <p:nvPicPr>
          <p:cNvPr id="162" name="Рисунок 173">
            <a:extLst>
              <a:ext uri="{FF2B5EF4-FFF2-40B4-BE49-F238E27FC236}">
                <a16:creationId xmlns:a16="http://schemas.microsoft.com/office/drawing/2014/main" id="{4AC3F181-D4E7-05D5-5CB6-2FFA901A0B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2967701" y="3043137"/>
            <a:ext cx="208591" cy="2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0A1260-E37C-DFF8-F5EB-8EBEB49484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023CFA01-DFBC-0836-F0C3-B8EA43F45C45}"/>
              </a:ext>
            </a:extLst>
          </p:cNvPr>
          <p:cNvSpPr/>
          <p:nvPr/>
        </p:nvSpPr>
        <p:spPr bwMode="auto">
          <a:xfrm>
            <a:off x="6271123" y="2189064"/>
            <a:ext cx="53476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0B9F0CAB-C970-06C3-AEAA-48BB5C42502C}"/>
              </a:ext>
            </a:extLst>
          </p:cNvPr>
          <p:cNvSpPr/>
          <p:nvPr/>
        </p:nvSpPr>
        <p:spPr bwMode="auto">
          <a:xfrm>
            <a:off x="673982" y="2160093"/>
            <a:ext cx="51574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38986872" name="Google Shape;132;g1fff1c36bc9_0_36">
            <a:extLst>
              <a:ext uri="{FF2B5EF4-FFF2-40B4-BE49-F238E27FC236}">
                <a16:creationId xmlns:a16="http://schemas.microsoft.com/office/drawing/2014/main" id="{BB67F6B2-2BDD-6E8A-78CC-4125D1528A42}"/>
              </a:ext>
            </a:extLst>
          </p:cNvPr>
          <p:cNvSpPr txBox="1"/>
          <p:nvPr/>
        </p:nvSpPr>
        <p:spPr bwMode="auto">
          <a:xfrm>
            <a:off x="122252" y="89865"/>
            <a:ext cx="7659479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565563342" name="Google Shape;132;g1fff1c36bc9_0_36">
            <a:extLst>
              <a:ext uri="{FF2B5EF4-FFF2-40B4-BE49-F238E27FC236}">
                <a16:creationId xmlns:a16="http://schemas.microsoft.com/office/drawing/2014/main" id="{AA793982-3EC4-A881-7DF6-F6CE074F8C36}"/>
              </a:ext>
            </a:extLst>
          </p:cNvPr>
          <p:cNvSpPr txBox="1"/>
          <p:nvPr/>
        </p:nvSpPr>
        <p:spPr bwMode="auto">
          <a:xfrm>
            <a:off x="278020" y="89865"/>
            <a:ext cx="9546203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П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ерспективные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направления для внедрения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среди респондентов, % ответов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grpSp>
        <p:nvGrpSpPr>
          <p:cNvPr id="5" name="Группа 40">
            <a:extLst>
              <a:ext uri="{FF2B5EF4-FFF2-40B4-BE49-F238E27FC236}">
                <a16:creationId xmlns:a16="http://schemas.microsoft.com/office/drawing/2014/main" id="{4C3C83F1-5191-B8DA-F39E-A96A44FB1C9C}"/>
              </a:ext>
            </a:extLst>
          </p:cNvPr>
          <p:cNvGrpSpPr/>
          <p:nvPr/>
        </p:nvGrpSpPr>
        <p:grpSpPr bwMode="auto">
          <a:xfrm>
            <a:off x="9672009" y="75009"/>
            <a:ext cx="2472401" cy="342757"/>
            <a:chOff x="346872" y="696897"/>
            <a:chExt cx="5640382" cy="781947"/>
          </a:xfrm>
        </p:grpSpPr>
        <p:pic>
          <p:nvPicPr>
            <p:cNvPr id="6" name="Рисунок 41">
              <a:extLst>
                <a:ext uri="{FF2B5EF4-FFF2-40B4-BE49-F238E27FC236}">
                  <a16:creationId xmlns:a16="http://schemas.microsoft.com/office/drawing/2014/main" id="{AB80EE65-E5CE-ED32-8DE3-F10681A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7" name="Рисунок 3">
              <a:extLst>
                <a:ext uri="{FF2B5EF4-FFF2-40B4-BE49-F238E27FC236}">
                  <a16:creationId xmlns:a16="http://schemas.microsoft.com/office/drawing/2014/main" id="{491B5856-A1C7-CF3A-C39D-8FDD6980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1362F52-9456-484A-827D-86105660F5DA}"/>
              </a:ext>
            </a:extLst>
          </p:cNvPr>
          <p:cNvGraphicFramePr/>
          <p:nvPr>
            <p:extLst/>
          </p:nvPr>
        </p:nvGraphicFramePr>
        <p:xfrm>
          <a:off x="5414759" y="2028255"/>
          <a:ext cx="7352494" cy="38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C28059A-C29E-4AD4-BCEB-1816CB33CFE5}"/>
              </a:ext>
            </a:extLst>
          </p:cNvPr>
          <p:cNvGraphicFramePr/>
          <p:nvPr>
            <p:extLst/>
          </p:nvPr>
        </p:nvGraphicFramePr>
        <p:xfrm>
          <a:off x="278021" y="2109292"/>
          <a:ext cx="6600301" cy="366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03EE0C-0E83-D6A9-4973-6D7C7E0FE3E2}"/>
              </a:ext>
            </a:extLst>
          </p:cNvPr>
          <p:cNvSpPr txBox="1"/>
          <p:nvPr/>
        </p:nvSpPr>
        <p:spPr>
          <a:xfrm>
            <a:off x="5831448" y="6479312"/>
            <a:ext cx="67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hlinkClick r:id="rId7"/>
              </a:rPr>
              <a:t>Совместное исследование «Технологий Доверия» и </a:t>
            </a:r>
            <a:r>
              <a:rPr lang="ru-RU" sz="1200" dirty="0" err="1">
                <a:solidFill>
                  <a:schemeClr val="accent1"/>
                </a:solidFill>
                <a:hlinkClick r:id="rId7"/>
              </a:rPr>
              <a:t>Knomary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. </a:t>
            </a:r>
            <a:r>
              <a:rPr lang="ru-RU" sz="1200" dirty="0">
                <a:solidFill>
                  <a:schemeClr val="accent1"/>
                </a:solidFill>
                <a:hlinkClick r:id="rId7"/>
              </a:rPr>
              <a:t>Искусственный интеллект в 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HR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B1C3-CD84-F3A8-7619-462CDCFE7773}"/>
              </a:ext>
            </a:extLst>
          </p:cNvPr>
          <p:cNvSpPr txBox="1"/>
          <p:nvPr/>
        </p:nvSpPr>
        <p:spPr>
          <a:xfrm>
            <a:off x="1134318" y="1577889"/>
            <a:ext cx="45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какой области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HR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 применяете ИИ?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2275D-38ED-A578-981D-FF3EBF071F33}"/>
              </a:ext>
            </a:extLst>
          </p:cNvPr>
          <p:cNvSpPr txBox="1"/>
          <p:nvPr/>
        </p:nvSpPr>
        <p:spPr bwMode="auto">
          <a:xfrm>
            <a:off x="5970497" y="1402971"/>
            <a:ext cx="622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Какие направления считаете </a:t>
            </a:r>
          </a:p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наиболее  перспективными для применения ИИ?</a:t>
            </a:r>
          </a:p>
        </p:txBody>
      </p:sp>
    </p:spTree>
    <p:extLst>
      <p:ext uri="{BB962C8B-B14F-4D97-AF65-F5344CB8AC3E}">
        <p14:creationId xmlns:p14="http://schemas.microsoft.com/office/powerpoint/2010/main" val="41025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507E58-0C2D-8230-FB62-5B8C8816AB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94C5-A5F7-8562-E555-9D771D93FC02}"/>
              </a:ext>
            </a:extLst>
          </p:cNvPr>
          <p:cNvSpPr txBox="1"/>
          <p:nvPr/>
        </p:nvSpPr>
        <p:spPr bwMode="auto">
          <a:xfrm>
            <a:off x="228624" y="1577898"/>
            <a:ext cx="5466031" cy="4170556"/>
          </a:xfrm>
          <a:prstGeom prst="roundRect">
            <a:avLst>
              <a:gd name="adj" fmla="val 789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pSp>
        <p:nvGrpSpPr>
          <p:cNvPr id="565563334" name="Группа 40">
            <a:extLst>
              <a:ext uri="{FF2B5EF4-FFF2-40B4-BE49-F238E27FC236}">
                <a16:creationId xmlns:a16="http://schemas.microsoft.com/office/drawing/2014/main" id="{850D68A2-4BA9-F75E-771D-03BC13F9616B}"/>
              </a:ext>
            </a:extLst>
          </p:cNvPr>
          <p:cNvGrpSpPr/>
          <p:nvPr/>
        </p:nvGrpSpPr>
        <p:grpSpPr bwMode="auto">
          <a:xfrm>
            <a:off x="10137531" y="194207"/>
            <a:ext cx="1877372" cy="260266"/>
            <a:chOff x="346872" y="696897"/>
            <a:chExt cx="5640382" cy="781947"/>
          </a:xfrm>
        </p:grpSpPr>
        <p:pic>
          <p:nvPicPr>
            <p:cNvPr id="1444721442" name="Рисунок 41">
              <a:extLst>
                <a:ext uri="{FF2B5EF4-FFF2-40B4-BE49-F238E27FC236}">
                  <a16:creationId xmlns:a16="http://schemas.microsoft.com/office/drawing/2014/main" id="{72EADA08-66B9-0BC1-5098-806EF952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41867574" name="Рисунок 3">
              <a:extLst>
                <a:ext uri="{FF2B5EF4-FFF2-40B4-BE49-F238E27FC236}">
                  <a16:creationId xmlns:a16="http://schemas.microsoft.com/office/drawing/2014/main" id="{ED695298-54F5-4110-7F72-E818413E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565563346" name="Google Shape;132;g1fff1c36bc9_0_36">
            <a:extLst>
              <a:ext uri="{FF2B5EF4-FFF2-40B4-BE49-F238E27FC236}">
                <a16:creationId xmlns:a16="http://schemas.microsoft.com/office/drawing/2014/main" id="{C4D8D094-91AB-6A44-BE2C-68EDECB153C3}"/>
              </a:ext>
            </a:extLst>
          </p:cNvPr>
          <p:cNvSpPr txBox="1"/>
          <p:nvPr/>
        </p:nvSpPr>
        <p:spPr bwMode="auto">
          <a:xfrm>
            <a:off x="380296" y="194207"/>
            <a:ext cx="9025758" cy="62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Мировой рынок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 в юридической сфере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B00C8-FBA4-3B4E-C85E-133F0B4E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50" y="2062480"/>
            <a:ext cx="5466031" cy="3024822"/>
          </a:xfrm>
          <a:prstGeom prst="roundRect">
            <a:avLst>
              <a:gd name="adj" fmla="val 7598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59803-ECF3-950C-1234-7672E6D7B100}"/>
              </a:ext>
            </a:extLst>
          </p:cNvPr>
          <p:cNvSpPr txBox="1"/>
          <p:nvPr/>
        </p:nvSpPr>
        <p:spPr>
          <a:xfrm>
            <a:off x="477519" y="1413062"/>
            <a:ext cx="49682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4000" b="1" dirty="0" err="1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Text" panose="020B0503040504020204"/>
                <a:ea typeface="Roboto"/>
                <a:cs typeface="SB Sans Text Heavy"/>
              </a:rPr>
              <a:t>GenAI</a:t>
            </a:r>
            <a:endParaRPr lang="ru-RU" sz="4000" b="1" dirty="0">
              <a:solidFill>
                <a:srgbClr val="AFF1EF"/>
              </a:solidFill>
              <a:latin typeface="SB Sans Text" panose="020B0503040504020204"/>
              <a:ea typeface="Roboto"/>
              <a:cs typeface="SB Sans Text Medium"/>
            </a:endParaRPr>
          </a:p>
          <a:p>
            <a:endParaRPr lang="ru-RU" b="0" i="0" dirty="0">
              <a:solidFill>
                <a:schemeClr val="bg1"/>
              </a:solidFill>
              <a:effectLst/>
              <a:latin typeface="SB Sans Text" panose="020B0503040504020204"/>
            </a:endParaRPr>
          </a:p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Объем мирового рынка генеративного искусственного интеллекта в юридической сфере оценивается в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117,68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2025 году и, согласно прогнозам, увеличится со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154,23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2026 году до приблизительно</a:t>
            </a:r>
            <a:r>
              <a:rPr lang="ru-RU" b="0" i="0" dirty="0">
                <a:solidFill>
                  <a:srgbClr val="08B2E7"/>
                </a:solidFill>
                <a:effectLst/>
                <a:latin typeface="SB Sans Text" panose="020B0503040504020204"/>
              </a:rPr>
              <a:t> </a:t>
            </a:r>
            <a:r>
              <a:rPr lang="ru-RU" sz="2400" b="1" i="0" dirty="0">
                <a:solidFill>
                  <a:srgbClr val="08B2E7"/>
                </a:solidFill>
                <a:effectLst/>
                <a:latin typeface="SB Sans Text" panose="020B0503040504020204"/>
              </a:rPr>
              <a:t>1 610,44 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млн долларов США к 2035 году, демонстрируя среднегодовой темп роста в 29,9% в период с 2026 по 2035 год.</a:t>
            </a:r>
            <a:endParaRPr lang="ru-RU" dirty="0">
              <a:solidFill>
                <a:schemeClr val="bg1"/>
              </a:solidFill>
              <a:latin typeface="SB Sans Text" panose="020B05030405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F7DB-1521-D3BB-CDF0-97B592BD0424}"/>
              </a:ext>
            </a:extLst>
          </p:cNvPr>
          <p:cNvSpPr txBox="1"/>
          <p:nvPr/>
        </p:nvSpPr>
        <p:spPr>
          <a:xfrm>
            <a:off x="3654730" y="6587587"/>
            <a:ext cx="94030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Ссылка на статью: Генеративный ИИ на юридическом рынке: размер, доля и тенденции рынка в период с 2026 по 2035 год .https://www.precedenceresearch.com/generative-ai-in-legal-market</a:t>
            </a:r>
          </a:p>
        </p:txBody>
      </p:sp>
    </p:spTree>
    <p:extLst>
      <p:ext uri="{BB962C8B-B14F-4D97-AF65-F5344CB8AC3E}">
        <p14:creationId xmlns:p14="http://schemas.microsoft.com/office/powerpoint/2010/main" val="9297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60720908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6514" y="0"/>
            <a:ext cx="12178969" cy="6835587"/>
          </a:xfrm>
          <a:prstGeom prst="rect">
            <a:avLst/>
          </a:prstGeom>
        </p:spPr>
      </p:pic>
      <p:grpSp>
        <p:nvGrpSpPr>
          <p:cNvPr id="1227149487" name="Группа 40"/>
          <p:cNvGrpSpPr/>
          <p:nvPr/>
        </p:nvGrpSpPr>
        <p:grpSpPr bwMode="auto">
          <a:xfrm>
            <a:off x="9382956" y="449329"/>
            <a:ext cx="2472402" cy="342758"/>
            <a:chOff x="346873" y="696897"/>
            <a:chExt cx="5640382" cy="781947"/>
          </a:xfrm>
        </p:grpSpPr>
        <p:pic>
          <p:nvPicPr>
            <p:cNvPr id="917631244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451575386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  <p:sp>
        <p:nvSpPr>
          <p:cNvPr id="1867166380" name="Google Shape;132;g1fff1c36bc9_0_36"/>
          <p:cNvSpPr txBox="1"/>
          <p:nvPr/>
        </p:nvSpPr>
        <p:spPr bwMode="auto">
          <a:xfrm>
            <a:off x="359154" y="201696"/>
            <a:ext cx="8051316" cy="63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9">
              <a:buClr>
                <a:srgbClr val="000000"/>
              </a:buClr>
              <a:defRPr/>
            </a:pPr>
            <a:endParaRPr sz="260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32701206" name="Google Shape;132;g1fff1c36bc9_0_36"/>
          <p:cNvSpPr txBox="1"/>
          <p:nvPr/>
        </p:nvSpPr>
        <p:spPr bwMode="auto">
          <a:xfrm>
            <a:off x="364707" y="304405"/>
            <a:ext cx="7750593" cy="56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9">
              <a:buClr>
                <a:srgbClr val="000000"/>
              </a:buClr>
              <a:defRPr/>
            </a:pPr>
            <a:r>
              <a:rPr lang="ru-RU" sz="2800" b="1" i="0" u="none" strike="noStrike" cap="none" spc="0" dirty="0">
                <a:solidFill>
                  <a:srgbClr val="5DDEDE"/>
                </a:solidFill>
                <a:latin typeface="SB Sans Text Heavy"/>
                <a:ea typeface="SB Sans Text Heavy"/>
                <a:cs typeface="SB Sans Text Heavy"/>
              </a:rPr>
              <a:t>ТЕХНОЛОГИЧЕСКИЕ ТРЕНДЫ 2026</a:t>
            </a:r>
            <a:endParaRPr lang="ru-RU" sz="2800" b="1" dirty="0">
              <a:solidFill>
                <a:srgbClr val="5DDEDE"/>
              </a:solidFill>
              <a:latin typeface="SB Sans Text Heavy"/>
              <a:cs typeface="SB Sans Text Heavy"/>
            </a:endParaRPr>
          </a:p>
        </p:txBody>
      </p:sp>
      <p:sp>
        <p:nvSpPr>
          <p:cNvPr id="280573114" name="TextBox 10"/>
          <p:cNvSpPr txBox="1"/>
          <p:nvPr/>
        </p:nvSpPr>
        <p:spPr bwMode="auto">
          <a:xfrm>
            <a:off x="492074" y="1351065"/>
            <a:ext cx="5386722" cy="5294586"/>
          </a:xfrm>
          <a:prstGeom prst="round2SameRect">
            <a:avLst>
              <a:gd name="adj1" fmla="val 6125"/>
              <a:gd name="adj2" fmla="val 0"/>
            </a:avLst>
          </a:prstGeom>
          <a:solidFill>
            <a:schemeClr val="tx1">
              <a:alpha val="70000"/>
            </a:schemeClr>
          </a:solidFill>
          <a:ln w="12699">
            <a:solidFill>
              <a:schemeClr val="bg1"/>
            </a:solidFill>
            <a:prstDash val="solid"/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sz="1400"/>
          </a:p>
        </p:txBody>
      </p:sp>
      <p:sp>
        <p:nvSpPr>
          <p:cNvPr id="74501713" name="TextBox 74501712"/>
          <p:cNvSpPr txBox="1"/>
          <p:nvPr/>
        </p:nvSpPr>
        <p:spPr bwMode="auto">
          <a:xfrm>
            <a:off x="672254" y="1497193"/>
            <a:ext cx="4824014" cy="137663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400" b="1" i="0" u="none" strike="noStrike" cap="none" spc="0">
                <a:solidFill>
                  <a:schemeClr val="bg1"/>
                </a:solidFill>
                <a:latin typeface="SB Sans Interface Semibold"/>
                <a:ea typeface="SB Sans Interface Semibold"/>
                <a:cs typeface="SB Sans Interface Semibold"/>
              </a:rPr>
              <a:t>Отраслевые языковые модели</a:t>
            </a:r>
            <a:r>
              <a:rPr lang="ru-RU" sz="1400" b="0" i="0" u="none" strike="noStrike" cap="none" spc="0">
                <a:solidFill>
                  <a:schemeClr val="bg1"/>
                </a:solidFill>
                <a:latin typeface="SB Sans Interface Semibold"/>
                <a:ea typeface="SB Sans Interface Semibold"/>
                <a:cs typeface="SB Sans Interface Semibold"/>
              </a:rPr>
              <a:t> –</a:t>
            </a:r>
            <a:r>
              <a:rPr lang="ru-RU" sz="14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специализированные языковые модели, обладающие отраслевой специализацией, обеспечивающие более высокую точность и соответствие требованиям конкретных отраслей.</a:t>
            </a:r>
            <a:endParaRPr sz="1400" b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sz="14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20036058" name="TextBox 10"/>
          <p:cNvSpPr txBox="1"/>
          <p:nvPr/>
        </p:nvSpPr>
        <p:spPr bwMode="auto">
          <a:xfrm>
            <a:off x="6334661" y="1351065"/>
            <a:ext cx="5459236" cy="5294586"/>
          </a:xfrm>
          <a:prstGeom prst="round2SameRect">
            <a:avLst>
              <a:gd name="adj1" fmla="val 6238"/>
              <a:gd name="adj2" fmla="val 0"/>
            </a:avLst>
          </a:prstGeom>
          <a:solidFill>
            <a:schemeClr val="tx1">
              <a:alpha val="70000"/>
            </a:schemeClr>
          </a:solidFill>
          <a:ln w="12699">
            <a:solidFill>
              <a:schemeClr val="bg1"/>
            </a:solidFill>
            <a:prstDash val="solid"/>
          </a:ln>
        </p:spPr>
        <p:txBody>
          <a:bodyPr vertOverflow="overflow" horzOverflow="overflow" vert="horz" wrap="square" lIns="91440" tIns="7200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sz="1400"/>
          </a:p>
        </p:txBody>
      </p:sp>
      <p:sp>
        <p:nvSpPr>
          <p:cNvPr id="1262399246" name="TextBox 1262399245"/>
          <p:cNvSpPr txBox="1"/>
          <p:nvPr/>
        </p:nvSpPr>
        <p:spPr bwMode="auto">
          <a:xfrm>
            <a:off x="6557613" y="2794569"/>
            <a:ext cx="3202256" cy="137663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chemeClr val="bg1"/>
                </a:solidFill>
                <a:latin typeface="SB Sans Interface Semibold"/>
                <a:ea typeface="SB Sans Interface Semibold"/>
                <a:cs typeface="SB Sans Interface Semibold"/>
              </a:rPr>
              <a:t>Gartner:</a:t>
            </a:r>
            <a:r>
              <a:rPr lang="ru-RU" sz="14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мультиагентных системах будут использоваться узкоспециализированные агенты, что повысит точность таких систем, но увеличит сложность их координации. </a:t>
            </a:r>
            <a:endParaRPr sz="14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54160542" name="TextBox 1554160541"/>
          <p:cNvSpPr txBox="1"/>
          <p:nvPr/>
        </p:nvSpPr>
        <p:spPr bwMode="auto">
          <a:xfrm>
            <a:off x="672254" y="6173033"/>
            <a:ext cx="451036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b="0" i="1" u="sng">
                <a:solidFill>
                  <a:schemeClr val="bg1"/>
                </a:solidFill>
                <a:latin typeface="SB Sans Display"/>
                <a:ea typeface="SB Sans Display"/>
                <a:cs typeface="SB Sans Display"/>
                <a:hlinkClick r:id="rId5" tooltip="https://finuslugi.ru/landing/fingpt"/>
              </a:rPr>
              <a:t>https://finuslugi.ru/landing/fingpt</a:t>
            </a:r>
            <a:endParaRPr sz="1400" b="0" i="1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35639403" name="TextBox 835639402"/>
          <p:cNvSpPr txBox="1"/>
          <p:nvPr/>
        </p:nvSpPr>
        <p:spPr bwMode="auto">
          <a:xfrm>
            <a:off x="6557613" y="4532289"/>
            <a:ext cx="4951256" cy="1371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МТС представила MWS AI Agents Platform – платформу.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1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Платформа позволяет создавать и развертывать мультиагентные ИИ-системы без необходимости программирования. </a:t>
            </a:r>
          </a:p>
        </p:txBody>
      </p:sp>
      <p:sp>
        <p:nvSpPr>
          <p:cNvPr id="1819115778" name="TextBox 1819115777"/>
          <p:cNvSpPr txBox="1"/>
          <p:nvPr/>
        </p:nvSpPr>
        <p:spPr bwMode="auto">
          <a:xfrm>
            <a:off x="6676964" y="6173033"/>
            <a:ext cx="4556473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1" u="sng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1" u="sng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1" u="sng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1" u="sng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50278120" name="TextBox 1850278119"/>
          <p:cNvSpPr txBox="1"/>
          <p:nvPr/>
        </p:nvSpPr>
        <p:spPr bwMode="auto">
          <a:xfrm>
            <a:off x="3622152" y="2901249"/>
            <a:ext cx="2076464" cy="177428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к </a:t>
            </a:r>
            <a:r>
              <a:rPr lang="ru-RU" sz="24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2028 </a:t>
            </a:r>
            <a:r>
              <a:rPr lang="ru-RU" sz="20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году </a:t>
            </a:r>
            <a:endParaRPr lang="ru-RU" sz="2200" b="1" i="0" u="none" strike="noStrike" cap="none" spc="0">
              <a:gradFill>
                <a:gsLst>
                  <a:gs pos="0">
                    <a:srgbClr val="A7D941"/>
                  </a:gs>
                  <a:gs pos="32000">
                    <a:srgbClr val="92D050"/>
                  </a:gs>
                  <a:gs pos="63000">
                    <a:srgbClr val="00B0F0"/>
                  </a:gs>
                </a:gsLst>
                <a:lin ang="8400000" scaled="1"/>
              </a:gradFill>
              <a:latin typeface="SB Sans Display"/>
              <a:ea typeface="SB Sans Display"/>
              <a:cs typeface="SB Sans Display"/>
            </a:endParaRPr>
          </a:p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&gt;</a:t>
            </a:r>
            <a:r>
              <a:rPr lang="ru-RU" sz="72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60</a:t>
            </a:r>
            <a:r>
              <a:rPr lang="ru-RU" sz="36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%</a:t>
            </a:r>
            <a:endParaRPr sz="3600" b="1" i="0" u="none" strike="noStrike" cap="none" spc="0">
              <a:gradFill>
                <a:gsLst>
                  <a:gs pos="0">
                    <a:srgbClr val="A7D941"/>
                  </a:gs>
                  <a:gs pos="32000">
                    <a:srgbClr val="92D050"/>
                  </a:gs>
                  <a:gs pos="63000">
                    <a:srgbClr val="00B0F0"/>
                  </a:gs>
                </a:gsLst>
                <a:lin ang="8400000" scaled="1"/>
              </a:gradFill>
              <a:latin typeface="SB Sans Display"/>
              <a:cs typeface="SB Sans Display"/>
            </a:endParaRPr>
          </a:p>
        </p:txBody>
      </p:sp>
      <p:sp>
        <p:nvSpPr>
          <p:cNvPr id="518026162" name="TextBox 518026161"/>
          <p:cNvSpPr txBox="1"/>
          <p:nvPr/>
        </p:nvSpPr>
        <p:spPr bwMode="auto">
          <a:xfrm>
            <a:off x="672254" y="4469243"/>
            <a:ext cx="5026364" cy="1585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Московская биржа представила собственную большую языковую модель FinGPT. </a:t>
            </a: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1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1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Решение охватывает весь финансовый рынок и объединяет аналитику, новости, котировки, мнения и отчетность в одном ответе для максимального удобства пользователя</a:t>
            </a:r>
          </a:p>
        </p:txBody>
      </p:sp>
      <p:sp>
        <p:nvSpPr>
          <p:cNvPr id="1974020773" name="TextBox 1974020772"/>
          <p:cNvSpPr txBox="1"/>
          <p:nvPr/>
        </p:nvSpPr>
        <p:spPr bwMode="auto">
          <a:xfrm>
            <a:off x="6500718" y="1497193"/>
            <a:ext cx="5008871" cy="9499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chemeClr val="bg1"/>
                </a:solidFill>
                <a:latin typeface="SB Sans Interface Semibold"/>
                <a:ea typeface="SB Sans Interface Semibold"/>
                <a:cs typeface="SB Sans Interface Semibold"/>
              </a:rPr>
              <a:t>Мультиагентные системы -</a:t>
            </a:r>
            <a:r>
              <a:rPr lang="ru-RU" sz="1400" b="1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sz="14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формируют новый архитектурный слой ИИ-решений, в котором специализированные автономные агенты совместно</a:t>
            </a:r>
            <a:endParaRPr sz="14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выполняют сложные, многошаговые бизнес-процессы.  </a:t>
            </a:r>
            <a:endParaRPr sz="14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35007981" name="TextBox 135007980"/>
          <p:cNvSpPr txBox="1"/>
          <p:nvPr/>
        </p:nvSpPr>
        <p:spPr bwMode="auto">
          <a:xfrm>
            <a:off x="728685" y="2901249"/>
            <a:ext cx="2962319" cy="137663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400" b="1" i="0" u="none" strike="noStrike" cap="none" spc="0">
                <a:solidFill>
                  <a:schemeClr val="bg1"/>
                </a:solidFill>
                <a:latin typeface="SB Sans Interface Semibold"/>
                <a:ea typeface="SB Sans Interface Semibold"/>
                <a:cs typeface="SB Sans Interface Semibold"/>
              </a:rPr>
              <a:t>Gartner:</a:t>
            </a:r>
            <a:r>
              <a:rPr lang="ru-RU" sz="1400" b="1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sz="14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корпоративных моделей генеративного ИИ будут привязаны к конкретной предметной области или отрасли.</a:t>
            </a:r>
            <a:endParaRPr sz="1400" b="0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14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82941795" name="TextBox 1182941794"/>
          <p:cNvSpPr txBox="1"/>
          <p:nvPr/>
        </p:nvSpPr>
        <p:spPr bwMode="auto">
          <a:xfrm>
            <a:off x="6500718" y="6173033"/>
            <a:ext cx="468538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u="sng">
                <a:hlinkClick r:id="rId6" tooltip="https://mts.ai/product/ai-agents-platform/"/>
              </a:rPr>
              <a:t>https://mts.ai/product/ai-agents-platform/</a:t>
            </a:r>
            <a:endParaRPr/>
          </a:p>
        </p:txBody>
      </p:sp>
      <p:sp>
        <p:nvSpPr>
          <p:cNvPr id="448012581" name="TextBox 448012580"/>
          <p:cNvSpPr txBox="1"/>
          <p:nvPr/>
        </p:nvSpPr>
        <p:spPr bwMode="auto">
          <a:xfrm>
            <a:off x="9574574" y="2794568"/>
            <a:ext cx="2165413" cy="177428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к </a:t>
            </a:r>
            <a:r>
              <a:rPr lang="ru-RU" sz="24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2028 </a:t>
            </a:r>
            <a:r>
              <a:rPr lang="ru-RU" sz="20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году </a:t>
            </a:r>
            <a:endParaRPr lang="ru-RU" sz="2200" b="1" i="0" u="none" strike="noStrike" cap="none" spc="0">
              <a:gradFill>
                <a:gsLst>
                  <a:gs pos="0">
                    <a:srgbClr val="A7D941"/>
                  </a:gs>
                  <a:gs pos="32000">
                    <a:srgbClr val="92D050"/>
                  </a:gs>
                  <a:gs pos="63000">
                    <a:srgbClr val="00B0F0"/>
                  </a:gs>
                </a:gsLst>
                <a:lin ang="8400000" scaled="1"/>
              </a:gradFill>
              <a:latin typeface="SB Sans Display"/>
              <a:ea typeface="SB Sans Display"/>
              <a:cs typeface="SB Sans Display"/>
            </a:endParaRPr>
          </a:p>
          <a:p>
            <a:pPr marL="0" marR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в </a:t>
            </a:r>
            <a:r>
              <a:rPr lang="ru-RU" sz="72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70</a:t>
            </a:r>
            <a:r>
              <a:rPr lang="ru-RU" sz="3600" b="1" i="0" u="none" strike="noStrike" cap="none" spc="0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Display"/>
                <a:ea typeface="SB Sans Display"/>
                <a:cs typeface="SB Sans Display"/>
              </a:rPr>
              <a:t>%</a:t>
            </a:r>
            <a:endParaRPr sz="3600" b="1" i="0" u="none" strike="noStrike" cap="none" spc="0">
              <a:gradFill>
                <a:gsLst>
                  <a:gs pos="0">
                    <a:srgbClr val="A7D941"/>
                  </a:gs>
                  <a:gs pos="32000">
                    <a:srgbClr val="92D050"/>
                  </a:gs>
                  <a:gs pos="63000">
                    <a:srgbClr val="00B0F0"/>
                  </a:gs>
                </a:gsLst>
                <a:lin ang="8400000" scaled="1"/>
              </a:gradFill>
              <a:latin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873816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3954</Words>
  <Application>Microsoft Office PowerPoint</Application>
  <PresentationFormat>Широкоэкранный</PresentationFormat>
  <Paragraphs>536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Aptos</vt:lpstr>
      <vt:lpstr>Arial</vt:lpstr>
      <vt:lpstr>Calibri</vt:lpstr>
      <vt:lpstr>Calibri (Основной текст)</vt:lpstr>
      <vt:lpstr>Calibri Light</vt:lpstr>
      <vt:lpstr>Liberation Sans</vt:lpstr>
      <vt:lpstr>Roboto</vt:lpstr>
      <vt:lpstr>Roboto Light</vt:lpstr>
      <vt:lpstr>SB Sans Display</vt:lpstr>
      <vt:lpstr>SB Sans Display Semibold</vt:lpstr>
      <vt:lpstr>SB Sans Interface Semibold</vt:lpstr>
      <vt:lpstr>SB Sans Text</vt:lpstr>
      <vt:lpstr>SB Sans Text Heavy</vt:lpstr>
      <vt:lpstr>SB Sans Text Light</vt:lpstr>
      <vt:lpstr>SB Sans Text Medium</vt:lpstr>
      <vt:lpstr>Segoe UI</vt:lpstr>
      <vt:lpstr>Times New Roman</vt:lpstr>
      <vt:lpstr>Тема Office</vt:lpstr>
      <vt:lpstr>Торговля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Торговля</dc:title>
  <dc:creator>Шляхова Екатерина Константиновна</dc:creator>
  <cp:lastModifiedBy>Шляхова Екатерина Константиновна</cp:lastModifiedBy>
  <cp:revision>1</cp:revision>
  <dcterms:created xsi:type="dcterms:W3CDTF">2026-03-30T18:31:59Z</dcterms:created>
  <dcterms:modified xsi:type="dcterms:W3CDTF">2026-03-30T18:33:29Z</dcterms:modified>
</cp:coreProperties>
</file>