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5294810589622"/>
          <c:y val="8.5481068809425714E-2"/>
          <c:w val="0.76832438464876929"/>
          <c:h val="0.631489033604075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44D-4E28-8A36-B0B59151D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9.4E-2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303-846B-A08C494AF1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4D-4E28-8A36-B0B59151DF8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4D-4E28-8A36-B0B59151D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9.6000000000000002E-2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6-4303-846B-A08C494A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3719672"/>
        <c:axId val="563720328"/>
        <c:axId val="563137344"/>
      </c:bar3DChart>
      <c:catAx>
        <c:axId val="5637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  <c:auto val="1"/>
        <c:lblAlgn val="ctr"/>
        <c:lblOffset val="100"/>
        <c:noMultiLvlLbl val="0"/>
      </c:catAx>
      <c:valAx>
        <c:axId val="56372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19672"/>
        <c:crosses val="autoZero"/>
        <c:crossBetween val="between"/>
      </c:valAx>
      <c:serAx>
        <c:axId val="563137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5294810589622"/>
          <c:y val="8.5481068809425714E-2"/>
          <c:w val="0.76832438464876929"/>
          <c:h val="0.631489033604075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09E-4366-A286-E22030B48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3.1E-2</c:v>
                </c:pt>
                <c:pt idx="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0-4E2E-ACCB-C001F64192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9E-4366-A286-E22030B48CA8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09E-4366-A286-E22030B48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9.8000000000000004E-2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0-4E2E-ACCB-C001F6419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3719672"/>
        <c:axId val="563720328"/>
        <c:axId val="563137344"/>
      </c:bar3DChart>
      <c:catAx>
        <c:axId val="5637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  <c:auto val="1"/>
        <c:lblAlgn val="ctr"/>
        <c:lblOffset val="100"/>
        <c:noMultiLvlLbl val="0"/>
      </c:catAx>
      <c:valAx>
        <c:axId val="563720328"/>
        <c:scaling>
          <c:orientation val="minMax"/>
          <c:max val="0.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19672"/>
        <c:crosses val="autoZero"/>
        <c:crossBetween val="between"/>
      </c:valAx>
      <c:serAx>
        <c:axId val="563137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1  Исследование и разработка</a:t>
          </a:r>
          <a:endParaRPr lang="ru-RU" sz="700" dirty="0"/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2. Закупки и снабжение</a:t>
          </a:r>
          <a:endParaRPr lang="ru-RU" sz="700" b="1" dirty="0">
            <a:solidFill>
              <a:schemeClr val="bg1"/>
            </a:solidFill>
          </a:endParaRP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700" b="1" dirty="0">
              <a:solidFill>
                <a:schemeClr val="tx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4. Контроль качества</a:t>
          </a:r>
          <a:endParaRPr lang="ru-RU" sz="700" dirty="0"/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5. Логистика и склад</a:t>
          </a:r>
          <a:endParaRPr lang="ru-RU" sz="700" dirty="0"/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6. Маркетинг и продажи</a:t>
          </a:r>
          <a:endParaRPr lang="ru-RU" sz="700" dirty="0"/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7. Обслуживание клиентов</a:t>
          </a:r>
          <a:endParaRPr lang="ru-RU" sz="700" dirty="0"/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1 Закупка</a:t>
          </a:r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800" b="1">
              <a:solidFill>
                <a:schemeClr val="tx1"/>
              </a:solidFill>
            </a:rPr>
            <a:t>2 НИОКР</a:t>
          </a: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 b="1">
              <a:solidFill>
                <a:schemeClr val="bg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 dirty="0"/>
            <a:t>4 Контроль </a:t>
          </a:r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5 Логистика</a:t>
          </a:r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6 Реализация и сбыт</a:t>
          </a:r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7 Маркетинг и реклама</a:t>
          </a:r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</a:rPr>
            <a:t>1  Исследование и разработка</a:t>
          </a:r>
          <a:endParaRPr lang="ru-RU" sz="700" b="1" dirty="0">
            <a:solidFill>
              <a:schemeClr val="tx1"/>
            </a:solidFill>
          </a:endParaRPr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2. Закупки и снабжение</a:t>
          </a:r>
          <a:endParaRPr lang="ru-RU" sz="700" b="1" dirty="0">
            <a:solidFill>
              <a:schemeClr val="bg1"/>
            </a:solidFill>
          </a:endParaRP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b="1" dirty="0">
              <a:solidFill>
                <a:schemeClr val="bg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4. Контроль качества</a:t>
          </a:r>
          <a:endParaRPr lang="ru-RU" sz="700" dirty="0"/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5. Логистика и склад</a:t>
          </a:r>
          <a:endParaRPr lang="ru-RU" sz="700" dirty="0"/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6. Маркетинг и продажи</a:t>
          </a:r>
          <a:endParaRPr lang="ru-RU" sz="700" dirty="0"/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7. Обслуживание клиентов</a:t>
          </a:r>
          <a:endParaRPr lang="ru-RU" sz="700" dirty="0"/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  Исследование и разработка</a:t>
          </a:r>
          <a:endParaRPr lang="ru-RU" sz="700" kern="1200" dirty="0"/>
        </a:p>
      </dsp:txBody>
      <dsp:txXfrm>
        <a:off x="185452" y="247939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 Закупки и снабжение</a:t>
          </a:r>
          <a:endParaRPr lang="ru-RU" sz="700" b="1" kern="1200" dirty="0">
            <a:solidFill>
              <a:schemeClr val="bg1"/>
            </a:solidFill>
          </a:endParaRPr>
        </a:p>
      </dsp:txBody>
      <dsp:txXfrm>
        <a:off x="1017506" y="247939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247939"/>
          <a:ext cx="1053639" cy="36980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tx1"/>
              </a:solidFill>
            </a:rPr>
            <a:t>3 Производство</a:t>
          </a:r>
        </a:p>
      </dsp:txBody>
      <dsp:txXfrm>
        <a:off x="1849560" y="247939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247939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 Контроль качества</a:t>
          </a:r>
          <a:endParaRPr lang="ru-RU" sz="700" kern="1200" dirty="0"/>
        </a:p>
      </dsp:txBody>
      <dsp:txXfrm>
        <a:off x="2810749" y="247939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 Логистика и склад</a:t>
          </a:r>
          <a:endParaRPr lang="ru-RU" sz="700" kern="1200" dirty="0"/>
        </a:p>
      </dsp:txBody>
      <dsp:txXfrm>
        <a:off x="3596957" y="247939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 Маркетинг и продажи</a:t>
          </a:r>
          <a:endParaRPr lang="ru-RU" sz="700" kern="1200" dirty="0"/>
        </a:p>
      </dsp:txBody>
      <dsp:txXfrm>
        <a:off x="4429010" y="247939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 Обслуживание клиентов</a:t>
          </a:r>
          <a:endParaRPr lang="ru-RU" sz="700" kern="1200" dirty="0"/>
        </a:p>
      </dsp:txBody>
      <dsp:txXfrm>
        <a:off x="5261064" y="247939"/>
        <a:ext cx="554703" cy="36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1 Закупка</a:t>
          </a:r>
        </a:p>
      </dsp:txBody>
      <dsp:txXfrm>
        <a:off x="185452" y="156795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156795"/>
          <a:ext cx="924504" cy="369801"/>
        </a:xfrm>
        <a:prstGeom prst="chevron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chemeClr val="tx1"/>
              </a:solidFill>
            </a:rPr>
            <a:t>2 НИОКР</a:t>
          </a:r>
        </a:p>
      </dsp:txBody>
      <dsp:txXfrm>
        <a:off x="1017506" y="156795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156795"/>
          <a:ext cx="1053639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chemeClr val="bg1"/>
              </a:solidFill>
            </a:rPr>
            <a:t>3 Производство</a:t>
          </a:r>
        </a:p>
      </dsp:txBody>
      <dsp:txXfrm>
        <a:off x="1849560" y="156795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156795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4 Контроль </a:t>
          </a:r>
        </a:p>
      </dsp:txBody>
      <dsp:txXfrm>
        <a:off x="2810749" y="156795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5 Логистика</a:t>
          </a:r>
        </a:p>
      </dsp:txBody>
      <dsp:txXfrm>
        <a:off x="3596957" y="156795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6 Реализация и сбыт</a:t>
          </a:r>
        </a:p>
      </dsp:txBody>
      <dsp:txXfrm>
        <a:off x="4429010" y="156795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7 Маркетинг и реклама</a:t>
          </a:r>
        </a:p>
      </dsp:txBody>
      <dsp:txXfrm>
        <a:off x="5261064" y="156795"/>
        <a:ext cx="554703" cy="369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247939"/>
          <a:ext cx="924504" cy="36980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1  Исследование и разработка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185452" y="247939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 Закупки и снабжение</a:t>
          </a:r>
          <a:endParaRPr lang="ru-RU" sz="700" b="1" kern="1200" dirty="0">
            <a:solidFill>
              <a:schemeClr val="bg1"/>
            </a:solidFill>
          </a:endParaRPr>
        </a:p>
      </dsp:txBody>
      <dsp:txXfrm>
        <a:off x="1017506" y="247939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247939"/>
          <a:ext cx="1053639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3 Производство</a:t>
          </a:r>
        </a:p>
      </dsp:txBody>
      <dsp:txXfrm>
        <a:off x="1849560" y="247939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247939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 Контроль качества</a:t>
          </a:r>
          <a:endParaRPr lang="ru-RU" sz="700" kern="1200" dirty="0"/>
        </a:p>
      </dsp:txBody>
      <dsp:txXfrm>
        <a:off x="2810749" y="247939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 Логистика и склад</a:t>
          </a:r>
          <a:endParaRPr lang="ru-RU" sz="700" kern="1200" dirty="0"/>
        </a:p>
      </dsp:txBody>
      <dsp:txXfrm>
        <a:off x="3596957" y="247939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 Маркетинг и продажи</a:t>
          </a:r>
          <a:endParaRPr lang="ru-RU" sz="700" kern="1200" dirty="0"/>
        </a:p>
      </dsp:txBody>
      <dsp:txXfrm>
        <a:off x="4429010" y="247939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 Обслуживание клиентов</a:t>
          </a:r>
          <a:endParaRPr lang="ru-RU" sz="700" kern="1200" dirty="0"/>
        </a:p>
      </dsp:txBody>
      <dsp:txXfrm>
        <a:off x="5261064" y="247939"/>
        <a:ext cx="554703" cy="36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B5CE-D73A-45DD-8830-7F7B8D31617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8258-08AD-44DC-911A-8F22A366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2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8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Голосом проговариваем</a:t>
            </a:r>
            <a:r>
              <a:rPr lang="ru-RU" baseline="0" dirty="0" smtClean="0"/>
              <a:t> что при рассмотрении нескольких функций где внедряли ИИ цифры близки к 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3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4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3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1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7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D406-F28A-409A-A4C2-DAD0E6D1752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E3E3-51E4-42CA-BE5E-B72ACD009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4502987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Промышленность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4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9278826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НОРМАТИВНОЕ ОБОСНОВАНИЕ</a:t>
            </a:r>
            <a:endParaRPr lang="en-US" sz="2800" b="1" dirty="0" smtClean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ВНЕДРЕНИЯ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9153" y="1725357"/>
            <a:ext cx="11496205" cy="4748418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59154" y="1726054"/>
          <a:ext cx="11496205" cy="47477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5011">
                  <a:extLst>
                    <a:ext uri="{9D8B030D-6E8A-4147-A177-3AD203B41FA5}">
                      <a16:colId xmlns:a16="http://schemas.microsoft.com/office/drawing/2014/main" val="1676749969"/>
                    </a:ext>
                  </a:extLst>
                </a:gridCol>
                <a:gridCol w="1916052">
                  <a:extLst>
                    <a:ext uri="{9D8B030D-6E8A-4147-A177-3AD203B41FA5}">
                      <a16:colId xmlns:a16="http://schemas.microsoft.com/office/drawing/2014/main" val="2684929984"/>
                    </a:ext>
                  </a:extLst>
                </a:gridCol>
                <a:gridCol w="3637459">
                  <a:extLst>
                    <a:ext uri="{9D8B030D-6E8A-4147-A177-3AD203B41FA5}">
                      <a16:colId xmlns:a16="http://schemas.microsoft.com/office/drawing/2014/main" val="256732721"/>
                    </a:ext>
                  </a:extLst>
                </a:gridCol>
                <a:gridCol w="3877683">
                  <a:extLst>
                    <a:ext uri="{9D8B030D-6E8A-4147-A177-3AD203B41FA5}">
                      <a16:colId xmlns:a16="http://schemas.microsoft.com/office/drawing/2014/main" val="2591941334"/>
                    </a:ext>
                  </a:extLst>
                </a:gridCol>
              </a:tblGrid>
              <a:tr h="925975">
                <a:tc>
                  <a:txBody>
                    <a:bodyPr/>
                    <a:lstStyle/>
                    <a:p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Применение к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подотраслям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Нормативная база </a:t>
                      </a: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Регуляторные требования</a:t>
                      </a: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43809"/>
                  </a:ext>
                </a:extLst>
              </a:tr>
              <a:tr h="139927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ea typeface="+mn-ea"/>
                          <a:cs typeface="SB Sans Text Heavy" panose="020B0903040504020204" pitchFamily="34" charset="-52"/>
                        </a:rPr>
                        <a:t>АПК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ea typeface="+mn-ea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Растениеводство</a:t>
                      </a:r>
                    </a:p>
                    <a:p>
                      <a:endParaRPr lang="ru-RU" sz="1400" b="1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Животноводство</a:t>
                      </a:r>
                    </a:p>
                    <a:p>
                      <a:endParaRPr lang="ru-RU" sz="1400" b="1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Пищевое производство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Распоряжение правительства РФ №</a:t>
                      </a: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  <a:sym typeface="+mn-ea"/>
                        </a:rPr>
                        <a:t>3309-р </a:t>
                      </a: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от 23 ноября 2023 г стратегия цифровизации отрасли.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altLang="en-US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Указом Президента РФ от 10.10.2019 N 490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Достижение целевых показателей реализации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стратегии цифровизации отрасли до 2030 г.</a:t>
                      </a:r>
                      <a:endParaRPr lang="ru-RU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Получение ряда субсидий 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грантов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, возможно при наличии внедрения в работу решений, на основе искусственном интеллекте. 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956"/>
                  </a:ext>
                </a:extLst>
              </a:tr>
              <a:tr h="202342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ea typeface="+mn-ea"/>
                          <a:cs typeface="SB Sans Text Heavy" panose="020B0903040504020204" pitchFamily="34" charset="-52"/>
                        </a:rPr>
                        <a:t>Промышленность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ea typeface="+mn-ea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Машиностроение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Металлургия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</a:t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Добывающая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промышленность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/>
                      </a:r>
                      <a:b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</a:b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Химическая промышленность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Национальный стандарт ГОСТ Р 58818-2020 "Информационные технологии. Искусственный интеллект. Общие положения" определяет общие принципы и подходы к разработке и применению систем ИИ.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Достижение целевых показателей реализации стратегии цифровизации отрасли до 2030 г.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Получение ряда субсидий 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займов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, возможно при наличии внедрения в работу решений, на основе искусственном интеллекте. 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9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734870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ПРИМЕРЫ РЕАЛИЗОВАННЫХ СЦЕНАРИЕВ В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КРУПНЫХ ПРОМЫШЛЕННЫХ КОМПАНИЯХ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 bwMode="auto">
          <a:xfrm>
            <a:off x="490350" y="1609243"/>
            <a:ext cx="11203618" cy="490712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90350" y="1609241"/>
          <a:ext cx="11203619" cy="49237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5652">
                  <a:extLst>
                    <a:ext uri="{9D8B030D-6E8A-4147-A177-3AD203B41FA5}">
                      <a16:colId xmlns:a16="http://schemas.microsoft.com/office/drawing/2014/main" val="2123636612"/>
                    </a:ext>
                  </a:extLst>
                </a:gridCol>
                <a:gridCol w="7957967">
                  <a:extLst>
                    <a:ext uri="{9D8B030D-6E8A-4147-A177-3AD203B41FA5}">
                      <a16:colId xmlns:a16="http://schemas.microsoft.com/office/drawing/2014/main" val="2261258758"/>
                    </a:ext>
                  </a:extLst>
                </a:gridCol>
              </a:tblGrid>
              <a:tr h="31864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Направление деятельности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Описание сценариев</a:t>
                      </a:r>
                      <a:endParaRPr lang="ru-RU" sz="16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538351"/>
                  </a:ext>
                </a:extLst>
              </a:tr>
              <a:tr h="165695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01 | Производство и инженерия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Создание прототипов и макетов изделий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Рекомендательные системы в производстве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Генерация технических заданий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Генерация синтетических данных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Интеллектуальный мониторинг технического состояния производственных активов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Отраслевая металлургическая LLM (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Metal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GPT)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584535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02| ИТ-поддержка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Маршрутизация заявок на техническую поддержку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Корпоративный </a:t>
                      </a:r>
                      <a:r>
                        <a:rPr 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LLM-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чат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46540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03|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ТОиР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Мобильный голосовой обходчик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057248"/>
                  </a:ext>
                </a:extLst>
              </a:tr>
              <a:tr h="98779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04| Управление знаниями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Умный поиск по базам знаний компании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Консультанты по хранилищам знаний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Банк идей (база знаний)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Промышленный LLM-чат (с данными о простоях и аналитике отказов)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467891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05| Управление персоналом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ИИ-помощник для адаптации молодых сотрудников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</a:t>
                      </a:r>
                      <a:r>
                        <a:rPr 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HR-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ассистент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6939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06| Юридическое направление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Извлечение сущностей из юридических документов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Патентный анализ и специализированный поиск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7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81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45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226025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91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680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458360" y="4513760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7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2079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Промышленность</a:t>
            </a:r>
            <a:endParaRPr lang="ru-RU" sz="1200" b="1" dirty="0">
              <a:solidFill>
                <a:srgbClr val="FFFFFF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 по оборудованию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операционной эффективности за счет сокращения время простоя оборудования и снижения затрат на ремонт за счет быстрого и точного диагностирования неисправностей и выдачи эффективных рекомендаций по их устранению</a:t>
            </a:r>
            <a:endParaRPr lang="ru-RU" sz="12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4064092"/>
            <a:ext cx="198784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 по оборудованию через ручной ввод/мобильное приложение/ чат-бот передает симптомы, причины отказов. ИИ ассистент. Анализирует симптомы ошибок/поломок из </a:t>
            </a:r>
            <a:r>
              <a:rPr lang="ru-RU" sz="11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IoT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-данных, паспортных данных оборудования, кодов ошибок SCADA, дефектов и текстовых описаний, генерируя детальные рекомендации по ремонту с классификацией неисправностей, корневыми причинами, пошаговыми действиями, перечнем запчастей, инструментов и вероятностной оценкой диагностики. Анализируя данные из MES/</a:t>
            </a:r>
            <a:r>
              <a:rPr lang="ru-RU" sz="11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ТОиР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 исторические ремонты, техпаспорта, выдает структурированные отчеты на каталоги запчастей, альтернативными гипотезами и инструкциями по локализации поломки. Ассистент ранжирует диагностические гипотезы по вероятности (например, "подшипник — 87%, выработка вала — 12%")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804752" y="4225675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422" y="4656891"/>
            <a:ext cx="4939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Сокращение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MTTR на 50–70% (с 6–12 ч до 2–4 ч) и повторных ремонтов на 30–50%.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точности диагностики до 90–95% с вероятностным ранжированием гипотез (снижение ложных ремонтов на 40–60%).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Рост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MTBF на 20–40% и OEE линий на 10–25% за счет </a:t>
            </a:r>
            <a:r>
              <a:rPr lang="ru-RU" sz="10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проактивных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рекомендаций.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Экономия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эксплуатационных затрат на 20–35% (меньше ненужных разборок/закупок запчастей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).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Медленная диагностика и поиск причины поломки, что вызывает значительные простои оборудования и</a:t>
            </a:r>
          </a:p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затрудняет в поиске правильной инструкции по устранению возникшей проблемы.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61014" y="4064092"/>
            <a:ext cx="3818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ТОиР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– Техническое обслуживание и ремонтов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2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ILS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- Система управления послепродажным обслуживанием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3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SCADA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– ПАК сбора данных, их обработки и управления</a:t>
            </a: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694407"/>
          <a:ext cx="6001220" cy="8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 bwMode="auto">
          <a:xfrm>
            <a:off x="3734603" y="351335"/>
            <a:ext cx="7977296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инженера по оборудованию промышленности по выдаче рекомендаций по ремонту, описанию ошибок и </a:t>
            </a:r>
            <a:r>
              <a:rPr lang="ru-RU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поломок</a:t>
            </a:r>
            <a:endParaRPr lang="ru-RU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98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Промышленность</a:t>
            </a:r>
            <a:endParaRPr lang="ru-RU" sz="1200" b="1" dirty="0">
              <a:solidFill>
                <a:srgbClr val="FFFFFF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Технолог пищевого производства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Рост выручки за счет вывода на рынок новой продукции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Концентрация знаний в компании, а не у отдельного человека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точности разработок и минимизация ошибок и числа экспериментальных итераций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оборачиваемости складских остатков с учетом их анализа и генерации предписаний по ингредиентам при выбора новых рецептур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Снижение себестоимости и рисков, через оптимизацию сырьевой корзины и предварительная оценка реализуемости рецептур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0" y="4260590"/>
            <a:ext cx="204081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ИИ-ассистент технолога по экспертной оценке, генерации новых и оптимизации существующих рецептур, разработки технологических карт и генерации отчетов на базе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LLM 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RAG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</a:t>
            </a:r>
          </a:p>
          <a:p>
            <a:endParaRPr lang="ru-RU" sz="6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Ключевые функции (это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L3)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:</a:t>
            </a:r>
            <a:endParaRPr lang="ru-RU" sz="11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Экспертная оценка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Генерация новых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Оптимизация существующих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Формирование отчетов и технологических карт</a:t>
            </a:r>
            <a:endParaRPr lang="ru-RU" sz="11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1646" y="4780717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2684" y="5060775"/>
            <a:ext cx="49392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Операционные: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Сокращение времени и итераций при подборе компонентов и производства тестовых партий; оптимизация работы оборудования.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endParaRPr lang="ru-RU" sz="6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Финансовые: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Снижение стоимость разработки нового (изменения существующего) продукта; снижение себестоимости; ROI.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endParaRPr lang="ru-RU" sz="6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Качественные: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лояльности за счет идеальных показателей продукции.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3186326"/>
            <a:ext cx="22412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Почему это </a:t>
            </a:r>
            <a:r>
              <a:rPr lang="en-US" sz="1600" b="1" dirty="0" err="1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GenAI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72684" y="3477067"/>
            <a:ext cx="4939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Генерация нового контента (отчеты, технологические карты)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Управление через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промт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(запрос на естественном языке)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Наличие процесса рассуждения (сравнения данных и их интерпретация)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Мультизадачность (может сформировать текст, видео, картинка)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Понимает технические описания, работает с неструктурированными данными, объясняет выбор и риски, масштабируется между площадками и проектами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Длительный и затратный цикл разработки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Высокая зависимость от экспертизы конкретного специалиста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Умный поиск в номенклатуре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ингридиентов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Сложность контроля и учета множества ограничений (технические, качественные и т.д.) на этапе формирования технологической карты и необходимости внесения изменений в существующих технологических картах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61014" y="4279549"/>
            <a:ext cx="3262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LIMS </a:t>
            </a:r>
            <a:endParaRPr lang="ru-RU" sz="10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MES / SCADA </a:t>
            </a:r>
            <a:endParaRPr lang="ru-RU" sz="10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Специализированные 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WMS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876696"/>
          <a:ext cx="6001220" cy="68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>
          <a:xfrm>
            <a:off x="7967351" y="351335"/>
            <a:ext cx="3744547" cy="64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технолога </a:t>
            </a:r>
          </a:p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по разработке новых рецептур</a:t>
            </a:r>
          </a:p>
        </p:txBody>
      </p:sp>
    </p:spTree>
    <p:extLst>
      <p:ext uri="{BB962C8B-B14F-4D97-AF65-F5344CB8AC3E}">
        <p14:creationId xmlns:p14="http://schemas.microsoft.com/office/powerpoint/2010/main" val="42387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4289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Промышленность</a:t>
            </a:r>
            <a:endParaRPr lang="ru-RU" sz="1200" b="1" dirty="0">
              <a:solidFill>
                <a:srgbClr val="FFFFFF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Инженер-конструктор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операционной эффективности для обеспечения быстрого и точного доступа инженера-конструктору к необходимой конструкторской документации, что позволяет значительно уменьшить временные затраты на поиск нужной информации и избежать ошибок, возникающих из-за её отсутствия или неправильного понимания.</a:t>
            </a:r>
            <a:endParaRPr lang="ru-RU" sz="12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4064092"/>
            <a:ext cx="198784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Инженера-конструктор 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по-быстрому и точному доступу к конструкторской документации: выполняет семантический поиск по ПЗ, ТУ, эксплуатационным документам, инструкциям, чертежам, электрическим/гидравлическим/пневматическим схемам и расчетным схемам на основе естественных языковых запросов, генерируя релевантные выдержки, сводки, сравнения аналогов и верификацию с учетом контекста проекта. Анализируя неструктурированные данные из PLM/PDM-систем, исторические КД, ГОСТы/ISO, поиск справочной информации, выдавая структурированные ответы с 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ссылками 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на источники, таблицами сравнений, объяснениями расхождений версий и предупреждениями о рисках несоответствий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804752" y="4225675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422" y="4656891"/>
            <a:ext cx="493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Сокращение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времени поиска/анализа КД на 70–90% (с 1–2 ч до 10–30 сек на запрос) и просмотренных документов на 60–80%.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Повышение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точности релевантности &gt;95% и снижение ошибок интерпретации на 30–50% за счет семантического ранжирования и верификации.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Рост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производительности инженеров на 25–45% за счет фокуса на синтезе вместо поиска.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Снижение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дублей разработок на 20–35% и рисков соответствий на 70–90% (авто-предупреждения о версиях/нормах).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Потеря времени на поиск. </a:t>
            </a:r>
          </a:p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Долгие часы, потраченные на просмотр огромного массива разнородных документов (чертежей, ТУ, пояснительных записок, эксплуатационных документов и др.) без специализированных инструментов поиска.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8938" y="3975521"/>
            <a:ext cx="41817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Управление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жизненным циклом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изделия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(PLM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)</a:t>
            </a:r>
          </a:p>
          <a:p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2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управления данными об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изделии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PDM-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3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автоматизированного проектирования, САПР, 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CAD</a:t>
            </a:r>
            <a:endParaRPr lang="en-US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4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автоматизации изготовления,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CAM </a:t>
            </a:r>
            <a:b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5. Knowledge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Management System (KMS) -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Управление знаниями</a:t>
            </a: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694407"/>
          <a:ext cx="6001220" cy="8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 bwMode="auto">
          <a:xfrm>
            <a:off x="3904373" y="386343"/>
            <a:ext cx="7977296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инженера-конструктора промышленности по умному поиску в базах знаний конструкторской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50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5557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72977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1676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1151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8762132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GEN AI </a:t>
            </a: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В ПРОМЫШЛЕННЫХ ОТРАСЛЯХ РФ 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71700" y="3401864"/>
            <a:ext cx="11483660" cy="3146320"/>
          </a:xfrm>
          <a:prstGeom prst="roundRect">
            <a:avLst>
              <a:gd name="adj" fmla="val 17134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799"/>
              </a:spcAft>
              <a:defRPr/>
            </a:pPr>
            <a:endParaRPr sz="1400" u="none" dirty="0">
              <a:latin typeface="SB Sans Text Light"/>
              <a:cs typeface="SB Sans Text Ligh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8194" y="3573134"/>
            <a:ext cx="2245569" cy="2245569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38%</a:t>
            </a:r>
            <a:endParaRPr lang="ru-RU" sz="2000" b="1" dirty="0">
              <a:solidFill>
                <a:schemeClr val="tx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3" name="Арка 12"/>
          <p:cNvSpPr/>
          <p:nvPr/>
        </p:nvSpPr>
        <p:spPr>
          <a:xfrm rot="9207731">
            <a:off x="852973" y="3580328"/>
            <a:ext cx="2245570" cy="2245567"/>
          </a:xfrm>
          <a:prstGeom prst="blockArc">
            <a:avLst>
              <a:gd name="adj1" fmla="val 9228229"/>
              <a:gd name="adj2" fmla="val 16092540"/>
              <a:gd name="adj3" fmla="val 14162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71280" y="3613424"/>
            <a:ext cx="2245569" cy="224556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33%</a:t>
            </a:r>
            <a:endParaRPr lang="ru-RU" sz="3600" b="1" dirty="0">
              <a:solidFill>
                <a:schemeClr val="tx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Арка 14"/>
          <p:cNvSpPr/>
          <p:nvPr/>
        </p:nvSpPr>
        <p:spPr>
          <a:xfrm rot="9057671">
            <a:off x="3836803" y="3625698"/>
            <a:ext cx="2245570" cy="2252780"/>
          </a:xfrm>
          <a:prstGeom prst="blockArc">
            <a:avLst>
              <a:gd name="adj1" fmla="val 8938709"/>
              <a:gd name="adj2" fmla="val 16092540"/>
              <a:gd name="adj3" fmla="val 14162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03" y="5950592"/>
            <a:ext cx="275371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eraPro-Regular"/>
              </a:defRPr>
            </a:lvl1pPr>
          </a:lstStyle>
          <a:p>
            <a:r>
              <a:rPr lang="ru-RU" sz="24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АПК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980" y="5940363"/>
            <a:ext cx="337616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CeraPro-Regular"/>
              </a:defRPr>
            </a:lvl1pPr>
          </a:lstStyle>
          <a:p>
            <a:r>
              <a:rPr lang="ru-RU" sz="2400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Промышленность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968" y="3803760"/>
            <a:ext cx="5181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Процентное соотношение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компании </a:t>
            </a:r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в РФ, </a:t>
            </a:r>
          </a:p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которые внедрили технологии генеративного ИИ</a:t>
            </a:r>
            <a:endParaRPr lang="en-US" sz="2000" b="1" dirty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хотя бы в одну</a:t>
            </a:r>
            <a:r>
              <a:rPr lang="en-US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бизнес </a:t>
            </a:r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/ технологическую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функцию </a:t>
            </a:r>
            <a:endParaRPr lang="ru-RU" sz="2000" b="1" dirty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70616" y="1010554"/>
            <a:ext cx="3172684" cy="2125891"/>
          </a:xfrm>
          <a:prstGeom prst="roundRect">
            <a:avLst>
              <a:gd name="adj" fmla="val 24169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ru-RU" sz="160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Ожидаемый</a:t>
            </a:r>
          </a:p>
          <a:p>
            <a:pPr algn="ctr"/>
            <a:endParaRPr lang="ru-RU" sz="4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экономический</a:t>
            </a:r>
          </a:p>
          <a:p>
            <a:pPr algn="ctr"/>
            <a:r>
              <a:rPr lang="ru-RU" sz="4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эффект от  ИИ  к  2030 г.</a:t>
            </a:r>
          </a:p>
          <a:p>
            <a:pPr algn="ctr"/>
            <a:r>
              <a:rPr lang="ru-RU" sz="4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в РФ оценивается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в</a:t>
            </a:r>
            <a:r>
              <a:rPr lang="en-US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00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7,9 – 12,8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трлн руб. в год </a:t>
            </a:r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793266" y="1016554"/>
            <a:ext cx="3941034" cy="2119891"/>
          </a:xfrm>
          <a:prstGeom prst="roundRect">
            <a:avLst>
              <a:gd name="adj" fmla="val 1785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3813175" y="1622545"/>
          <a:ext cx="4032250" cy="164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67022" y="1092974"/>
            <a:ext cx="4258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Средний объем инвестиций в </a:t>
            </a:r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ИИ,</a:t>
            </a:r>
            <a:endParaRPr lang="ru-RU" sz="1600" b="1" dirty="0">
              <a:solidFill>
                <a:schemeClr val="bg1"/>
              </a:solidFill>
              <a:latin typeface="SB Sans Text Light" panose="020B0303040504020204" pitchFamily="34" charset="-52"/>
              <a:ea typeface="Calibri"/>
              <a:cs typeface="SB Sans Text Light" panose="020B0303040504020204" pitchFamily="34" charset="-52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от годового ИТ-бюджета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984266" y="1037377"/>
            <a:ext cx="3941034" cy="2099068"/>
          </a:xfrm>
          <a:prstGeom prst="roundRect">
            <a:avLst>
              <a:gd name="adj" fmla="val 1785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33" name="Диаграмма 32"/>
          <p:cNvGraphicFramePr/>
          <p:nvPr>
            <p:extLst/>
          </p:nvPr>
        </p:nvGraphicFramePr>
        <p:xfrm>
          <a:off x="7965751" y="1385647"/>
          <a:ext cx="4032250" cy="192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Прямоугольник 33"/>
          <p:cNvSpPr/>
          <p:nvPr/>
        </p:nvSpPr>
        <p:spPr bwMode="auto">
          <a:xfrm>
            <a:off x="7808841" y="1101591"/>
            <a:ext cx="4258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Эффект от внедрения ИИ</a:t>
            </a:r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% </a:t>
            </a:r>
            <a:r>
              <a:rPr lang="en-US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EBITDA</a:t>
            </a:r>
            <a:endParaRPr lang="ru-RU" sz="1600" b="1" dirty="0">
              <a:solidFill>
                <a:schemeClr val="bg1"/>
              </a:solidFill>
              <a:latin typeface="SB Sans Text Light" panose="020B0303040504020204" pitchFamily="34" charset="-52"/>
              <a:ea typeface="Calibri"/>
              <a:cs typeface="SB Sans Text Light" panose="020B0303040504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18469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4110</Words>
  <Application>Microsoft Office PowerPoint</Application>
  <PresentationFormat>Широкоэкранный</PresentationFormat>
  <Paragraphs>562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Roboto</vt:lpstr>
      <vt:lpstr>Roboto Light</vt:lpstr>
      <vt:lpstr>SB Sans Display</vt:lpstr>
      <vt:lpstr>SB Sans Display Semibold</vt:lpstr>
      <vt:lpstr>SB Sans Text</vt:lpstr>
      <vt:lpstr>SB Sans Text Heavy</vt:lpstr>
      <vt:lpstr>SB Sans Text Light</vt:lpstr>
      <vt:lpstr>SB Sans Text Medium</vt:lpstr>
      <vt:lpstr>SB Sans Text Semibold</vt:lpstr>
      <vt:lpstr>Segoe UI</vt:lpstr>
      <vt:lpstr>Times New Roman</vt:lpstr>
      <vt:lpstr>Тема Office</vt:lpstr>
      <vt:lpstr>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2026-03-30T18:29:31Z</dcterms:created>
  <dcterms:modified xsi:type="dcterms:W3CDTF">2026-03-30T18:31:28Z</dcterms:modified>
</cp:coreProperties>
</file>