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60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SB Sans Text Light" panose="020B0303040504020204" pitchFamily="34" charset="-52"/>
              <a:ea typeface="+mn-ea"/>
              <a:cs typeface="SB Sans Text Light" panose="020B0303040504020204" pitchFamily="34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23966535433071"/>
          <c:y val="0.10160155624990426"/>
          <c:w val="0.319584522637795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Финансы</c:v>
                </c:pt>
                <c:pt idx="1">
                  <c:v>Стратегия</c:v>
                </c:pt>
                <c:pt idx="2">
                  <c:v>Исследования и разработки</c:v>
                </c:pt>
                <c:pt idx="3">
                  <c:v>Цепочки поставок</c:v>
                </c:pt>
                <c:pt idx="4">
                  <c:v>HR</c:v>
                </c:pt>
                <c:pt idx="5">
                  <c:v>ИТ</c:v>
                </c:pt>
                <c:pt idx="6">
                  <c:v>Производство</c:v>
                </c:pt>
                <c:pt idx="7">
                  <c:v>Внутренние коммуникации</c:v>
                </c:pt>
                <c:pt idx="8">
                  <c:v>Клиентский сервис</c:v>
                </c:pt>
                <c:pt idx="9">
                  <c:v>Маркетинг и продажи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0.03</c:v>
                </c:pt>
                <c:pt idx="1">
                  <c:v>0.06</c:v>
                </c:pt>
                <c:pt idx="2">
                  <c:v>0.49</c:v>
                </c:pt>
                <c:pt idx="3">
                  <c:v>0.03</c:v>
                </c:pt>
                <c:pt idx="4">
                  <c:v>0.11</c:v>
                </c:pt>
                <c:pt idx="5">
                  <c:v>0.31</c:v>
                </c:pt>
                <c:pt idx="6">
                  <c:v>0.09</c:v>
                </c:pt>
                <c:pt idx="7">
                  <c:v>0.06</c:v>
                </c:pt>
                <c:pt idx="8">
                  <c:v>0.56999999999999995</c:v>
                </c:pt>
                <c:pt idx="9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A-4F2F-B98A-AC489915A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SB Sans Text Light" panose="020B0303040504020204" pitchFamily="34" charset="-52"/>
              <a:ea typeface="+mn-ea"/>
              <a:cs typeface="SB Sans Text Light" panose="020B0303040504020204" pitchFamily="34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23966535433071"/>
          <c:y val="0.10160155624990426"/>
          <c:w val="0.319584522637795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Финансы</c:v>
                </c:pt>
                <c:pt idx="1">
                  <c:v>Стратегия</c:v>
                </c:pt>
                <c:pt idx="2">
                  <c:v>Исследования и разработки</c:v>
                </c:pt>
                <c:pt idx="3">
                  <c:v>Цепочки поставок</c:v>
                </c:pt>
                <c:pt idx="4">
                  <c:v>HR</c:v>
                </c:pt>
                <c:pt idx="5">
                  <c:v>ИТ</c:v>
                </c:pt>
                <c:pt idx="6">
                  <c:v>Производство</c:v>
                </c:pt>
                <c:pt idx="7">
                  <c:v>Внутренние коммуникации</c:v>
                </c:pt>
                <c:pt idx="8">
                  <c:v>Клиентский сервис</c:v>
                </c:pt>
                <c:pt idx="9">
                  <c:v>Маркетинг и продажи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0.13</c:v>
                </c:pt>
                <c:pt idx="1">
                  <c:v>0.14000000000000001</c:v>
                </c:pt>
                <c:pt idx="2">
                  <c:v>0.28000000000000003</c:v>
                </c:pt>
                <c:pt idx="3">
                  <c:v>0.14000000000000001</c:v>
                </c:pt>
                <c:pt idx="4">
                  <c:v>0.37</c:v>
                </c:pt>
                <c:pt idx="5">
                  <c:v>0.4</c:v>
                </c:pt>
                <c:pt idx="6">
                  <c:v>0.36</c:v>
                </c:pt>
                <c:pt idx="7">
                  <c:v>0.19</c:v>
                </c:pt>
                <c:pt idx="8">
                  <c:v>0.47</c:v>
                </c:pt>
                <c:pt idx="9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9-4313-B99B-44A7D55E4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SB Sans Text Light" panose="020B0303040504020204" pitchFamily="34" charset="-52"/>
              <a:ea typeface="+mn-ea"/>
              <a:cs typeface="SB Sans Text Light" panose="020B0303040504020204" pitchFamily="34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23966535433071"/>
          <c:y val="0.10160155624990426"/>
          <c:w val="0.319584522637795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Финансы</c:v>
                </c:pt>
                <c:pt idx="1">
                  <c:v>Стратегия</c:v>
                </c:pt>
                <c:pt idx="2">
                  <c:v>Исследования и разработки</c:v>
                </c:pt>
                <c:pt idx="3">
                  <c:v>Цепочки поставок</c:v>
                </c:pt>
                <c:pt idx="4">
                  <c:v>HR</c:v>
                </c:pt>
                <c:pt idx="5">
                  <c:v>ИТ</c:v>
                </c:pt>
                <c:pt idx="6">
                  <c:v>Производство</c:v>
                </c:pt>
                <c:pt idx="7">
                  <c:v>Внутренние коммуникации</c:v>
                </c:pt>
                <c:pt idx="8">
                  <c:v>Клиентский сервис</c:v>
                </c:pt>
                <c:pt idx="9">
                  <c:v>Маркетинг и продажи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0.02</c:v>
                </c:pt>
                <c:pt idx="1">
                  <c:v>0.03</c:v>
                </c:pt>
                <c:pt idx="2">
                  <c:v>0.05</c:v>
                </c:pt>
                <c:pt idx="3">
                  <c:v>0.06</c:v>
                </c:pt>
                <c:pt idx="4">
                  <c:v>0.16</c:v>
                </c:pt>
                <c:pt idx="5">
                  <c:v>0.34</c:v>
                </c:pt>
                <c:pt idx="6">
                  <c:v>0.45</c:v>
                </c:pt>
                <c:pt idx="7">
                  <c:v>0.62</c:v>
                </c:pt>
                <c:pt idx="8">
                  <c:v>0.66</c:v>
                </c:pt>
                <c:pt idx="9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75-4C16-9D7E-848A6343A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99367676651668"/>
          <c:y val="3.5849139813850343E-2"/>
          <c:w val="0.45575781511751018"/>
          <c:h val="0.897857251639972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Уровень автоматизации процессов</c:v>
                </c:pt>
                <c:pt idx="1">
                  <c:v>Удовлетворенность клиентов / NPS</c:v>
                </c:pt>
                <c:pt idx="2">
                  <c:v>ФОТ</c:v>
                </c:pt>
                <c:pt idx="3">
                  <c:v>ROI</c:v>
                </c:pt>
                <c:pt idx="4">
                  <c:v>Производительность труда</c:v>
                </c:pt>
                <c:pt idx="5">
                  <c:v>Экономия времени и затрат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0.16</c:v>
                </c:pt>
                <c:pt idx="1">
                  <c:v>0.16</c:v>
                </c:pt>
                <c:pt idx="2">
                  <c:v>0.21</c:v>
                </c:pt>
                <c:pt idx="3">
                  <c:v>0.47</c:v>
                </c:pt>
                <c:pt idx="4">
                  <c:v>0.56999999999999995</c:v>
                </c:pt>
                <c:pt idx="5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2-495E-8B2E-090CAF526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34"/>
        <c:axId val="777786264"/>
        <c:axId val="777786592"/>
      </c:barChart>
      <c:catAx>
        <c:axId val="777786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592"/>
        <c:crosses val="autoZero"/>
        <c:auto val="1"/>
        <c:lblAlgn val="ctr"/>
        <c:lblOffset val="100"/>
        <c:noMultiLvlLbl val="0"/>
      </c:catAx>
      <c:valAx>
        <c:axId val="77778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99367676651668"/>
          <c:y val="3.5849139813850343E-2"/>
          <c:w val="0.45575781511751018"/>
          <c:h val="0.897857251639972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5CB-4AAD-B278-233B84D3ED8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5CB-4AAD-B278-233B84D3ED8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5CB-4AAD-B278-233B84D3ED8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5CB-4AAD-B278-233B84D3ED8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5CB-4AAD-B278-233B84D3ED85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CB-4AAD-B278-233B84D3ED85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5CB-4AAD-B278-233B84D3ED85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5CB-4AAD-B278-233B84D3ED85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CB-4AAD-B278-233B84D3ED85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CB-4AAD-B278-233B84D3ED85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5CB-4AAD-B278-233B84D3ED85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5CB-4AAD-B278-233B84D3ED85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5CB-4AAD-B278-233B84D3ED85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5CB-4AAD-B278-233B84D3ED85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5CB-4AAD-B278-233B84D3ED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Нефть и газ</c:v>
                </c:pt>
                <c:pt idx="1">
                  <c:v>Машиностроение</c:v>
                </c:pt>
                <c:pt idx="2">
                  <c:v>Химия и нефтехимия</c:v>
                </c:pt>
                <c:pt idx="3">
                  <c:v>Ритейл</c:v>
                </c:pt>
                <c:pt idx="4">
                  <c:v>Транспорт и логистика</c:v>
                </c:pt>
                <c:pt idx="5">
                  <c:v>Автомобильная промышленность</c:v>
                </c:pt>
                <c:pt idx="6">
                  <c:v>FMCG</c:v>
                </c:pt>
                <c:pt idx="7">
                  <c:v>Телеком и медиа</c:v>
                </c:pt>
                <c:pt idx="8">
                  <c:v>Металлы и горная добыча</c:v>
                </c:pt>
                <c:pt idx="9">
                  <c:v>Сельское хозяйство</c:v>
                </c:pt>
                <c:pt idx="10">
                  <c:v>Электроэнергетика</c:v>
                </c:pt>
                <c:pt idx="11">
                  <c:v>Банкинг и страхование</c:v>
                </c:pt>
                <c:pt idx="12">
                  <c:v>Медицина и здравоохранение</c:v>
                </c:pt>
                <c:pt idx="13">
                  <c:v>Строительство и недвижимость</c:v>
                </c:pt>
                <c:pt idx="14">
                  <c:v>E-commerce</c:v>
                </c:pt>
                <c:pt idx="15">
                  <c:v>ИТ и технологии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0.8</c:v>
                </c:pt>
                <c:pt idx="1">
                  <c:v>0.9</c:v>
                </c:pt>
                <c:pt idx="2">
                  <c:v>2.1</c:v>
                </c:pt>
                <c:pt idx="3">
                  <c:v>2.2000000000000002</c:v>
                </c:pt>
                <c:pt idx="4">
                  <c:v>2.4</c:v>
                </c:pt>
                <c:pt idx="5">
                  <c:v>2.4</c:v>
                </c:pt>
                <c:pt idx="6">
                  <c:v>2.5</c:v>
                </c:pt>
                <c:pt idx="7">
                  <c:v>2.6</c:v>
                </c:pt>
                <c:pt idx="8">
                  <c:v>2.7</c:v>
                </c:pt>
                <c:pt idx="9">
                  <c:v>3</c:v>
                </c:pt>
                <c:pt idx="10">
                  <c:v>3.3</c:v>
                </c:pt>
                <c:pt idx="11">
                  <c:v>3.4</c:v>
                </c:pt>
                <c:pt idx="12">
                  <c:v>3.4</c:v>
                </c:pt>
                <c:pt idx="13">
                  <c:v>3.5</c:v>
                </c:pt>
                <c:pt idx="14">
                  <c:v>4.0999999999999996</c:v>
                </c:pt>
                <c:pt idx="1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E1-4272-9287-27110787E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34"/>
        <c:axId val="777786264"/>
        <c:axId val="777786592"/>
      </c:barChart>
      <c:catAx>
        <c:axId val="777786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592"/>
        <c:crosses val="autoZero"/>
        <c:auto val="1"/>
        <c:lblAlgn val="ctr"/>
        <c:lblOffset val="100"/>
        <c:noMultiLvlLbl val="0"/>
      </c:catAx>
      <c:valAx>
        <c:axId val="77778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887506186561827"/>
          <c:y val="0.10160155624990426"/>
          <c:w val="0.48112487597156556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5"/>
                <c:pt idx="0">
                  <c:v>Обучение персонала </c:v>
                </c:pt>
                <c:pt idx="1">
                  <c:v>Рекрутинг </c:v>
                </c:pt>
                <c:pt idx="2">
                  <c:v>HR - сервисы для сотрудников </c:v>
                </c:pt>
                <c:pt idx="3">
                  <c:v>Онбординг</c:v>
                </c:pt>
                <c:pt idx="4">
                  <c:v>Подготовка HR-документов </c:v>
                </c:pt>
                <c:pt idx="5">
                  <c:v>Опросы\анализ вовлеченности </c:v>
                </c:pt>
                <c:pt idx="6">
                  <c:v>Развитие персонала </c:v>
                </c:pt>
                <c:pt idx="7">
                  <c:v>Поддержка HR - сцециалистов </c:v>
                </c:pt>
                <c:pt idx="8">
                  <c:v>Вознаграждение</c:v>
                </c:pt>
                <c:pt idx="9">
                  <c:v>Управление эффективностью</c:v>
                </c:pt>
                <c:pt idx="10">
                  <c:v>Благополучие сотрудников </c:v>
                </c:pt>
                <c:pt idx="11">
                  <c:v>Апскилинг </c:v>
                </c:pt>
                <c:pt idx="12">
                  <c:v>Охрана труда и безопасность </c:v>
                </c:pt>
                <c:pt idx="13">
                  <c:v>Управление нагрузкой и численностью</c:v>
                </c:pt>
                <c:pt idx="14">
                  <c:v>Другое</c:v>
                </c:pt>
              </c:strCache>
            </c:strRef>
          </c:cat>
          <c:val>
            <c:numRef>
              <c:f>Лист1!$B$2:$B$17</c:f>
              <c:numCache>
                <c:formatCode>0%</c:formatCode>
                <c:ptCount val="16"/>
                <c:pt idx="0">
                  <c:v>0.26</c:v>
                </c:pt>
                <c:pt idx="1">
                  <c:v>0.24</c:v>
                </c:pt>
                <c:pt idx="2">
                  <c:v>0.19</c:v>
                </c:pt>
                <c:pt idx="3">
                  <c:v>0.13</c:v>
                </c:pt>
                <c:pt idx="4">
                  <c:v>0.13</c:v>
                </c:pt>
                <c:pt idx="5">
                  <c:v>0.11</c:v>
                </c:pt>
                <c:pt idx="6">
                  <c:v>0.1</c:v>
                </c:pt>
                <c:pt idx="7">
                  <c:v>0.1</c:v>
                </c:pt>
                <c:pt idx="8">
                  <c:v>0.06</c:v>
                </c:pt>
                <c:pt idx="9">
                  <c:v>0.06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0.04</c:v>
                </c:pt>
                <c:pt idx="1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C-40C9-AC13-3BEAAADB1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887506186561827"/>
          <c:y val="0.10160155624990426"/>
          <c:w val="0.476000715724934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FE-47B8-9C8A-F559516B1304}"/>
              </c:ext>
            </c:extLst>
          </c:dPt>
          <c:dPt>
            <c:idx val="1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FE-47B8-9C8A-F559516B1304}"/>
              </c:ext>
            </c:extLst>
          </c:dPt>
          <c:dPt>
            <c:idx val="2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CFE-47B8-9C8A-F559516B1304}"/>
              </c:ext>
            </c:extLst>
          </c:dPt>
          <c:dPt>
            <c:idx val="3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FE-47B8-9C8A-F559516B1304}"/>
              </c:ext>
            </c:extLst>
          </c:dPt>
          <c:dPt>
            <c:idx val="4"/>
            <c:invertIfNegative val="0"/>
            <c:bubble3D val="0"/>
            <c:spPr>
              <a:solidFill>
                <a:srgbClr val="04617B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CFE-47B8-9C8A-F559516B13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5"/>
                <c:pt idx="0">
                  <c:v>Обучение персонала </c:v>
                </c:pt>
                <c:pt idx="1">
                  <c:v>Рекрутинг </c:v>
                </c:pt>
                <c:pt idx="2">
                  <c:v>HR - сервисы для сотрудников </c:v>
                </c:pt>
                <c:pt idx="3">
                  <c:v>Онбординг</c:v>
                </c:pt>
                <c:pt idx="4">
                  <c:v>Подготовка HR-документов </c:v>
                </c:pt>
                <c:pt idx="5">
                  <c:v>Опросы\анализ вовлеченности </c:v>
                </c:pt>
                <c:pt idx="6">
                  <c:v>Развитие персонала </c:v>
                </c:pt>
                <c:pt idx="7">
                  <c:v>Поддержка HR - сцециалистов </c:v>
                </c:pt>
                <c:pt idx="8">
                  <c:v>Вознаграждение</c:v>
                </c:pt>
                <c:pt idx="9">
                  <c:v>Управление эффективностью</c:v>
                </c:pt>
                <c:pt idx="10">
                  <c:v>Благополучие сотрудников </c:v>
                </c:pt>
                <c:pt idx="11">
                  <c:v>Апскилинг </c:v>
                </c:pt>
                <c:pt idx="12">
                  <c:v>Охрана труда и безопасность </c:v>
                </c:pt>
                <c:pt idx="13">
                  <c:v>Управление нагрузкой и численностью</c:v>
                </c:pt>
                <c:pt idx="14">
                  <c:v>Другое</c:v>
                </c:pt>
              </c:strCache>
            </c:strRef>
          </c:cat>
          <c:val>
            <c:numRef>
              <c:f>Лист1!$B$2:$B$17</c:f>
              <c:numCache>
                <c:formatCode>0%</c:formatCode>
                <c:ptCount val="16"/>
                <c:pt idx="0">
                  <c:v>0.26</c:v>
                </c:pt>
                <c:pt idx="1">
                  <c:v>0.24</c:v>
                </c:pt>
                <c:pt idx="2">
                  <c:v>0.19</c:v>
                </c:pt>
                <c:pt idx="3">
                  <c:v>0.13</c:v>
                </c:pt>
                <c:pt idx="4">
                  <c:v>0.13</c:v>
                </c:pt>
                <c:pt idx="5">
                  <c:v>0.11</c:v>
                </c:pt>
                <c:pt idx="6">
                  <c:v>0.1</c:v>
                </c:pt>
                <c:pt idx="7">
                  <c:v>0.1</c:v>
                </c:pt>
                <c:pt idx="8">
                  <c:v>0.06</c:v>
                </c:pt>
                <c:pt idx="9">
                  <c:v>0.06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0.04</c:v>
                </c:pt>
                <c:pt idx="1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9-4863-BDDF-4FDA3571F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5EB1F-11A5-4482-9C52-7E65F9682BD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82222-2E8E-4458-AF04-3D9E53D70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22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dirty="0" err="1" smtClean="0">
                <a:latin typeface="SB Sans Text Heavy"/>
                <a:cs typeface="SB Sans Text Heavy"/>
              </a:rPr>
              <a:t>GenAI</a:t>
            </a:r>
            <a:r>
              <a:rPr lang="ru-RU" sz="1200" u="none" dirty="0" smtClean="0">
                <a:latin typeface="SB Sans Text Heavy"/>
                <a:cs typeface="SB Sans Text Heavy"/>
              </a:rPr>
              <a:t> помогает компаниям существенно увеличить продажи благодаря следующим решениям: </a:t>
            </a:r>
            <a:r>
              <a:rPr lang="ru-RU" sz="1200" u="none" dirty="0" smtClean="0">
                <a:latin typeface="SB Sans Text Light"/>
                <a:cs typeface="SB Sans Text Light"/>
              </a:rPr>
              <a:t>Персонализированные рекомендации продуктов и услуг на основе анализа поведения клиентов. Оптимизация маркетинговых кампаний путём точного </a:t>
            </a:r>
            <a:r>
              <a:rPr lang="ru-RU" sz="1200" u="none" dirty="0" err="1" smtClean="0">
                <a:latin typeface="SB Sans Text Light"/>
                <a:cs typeface="SB Sans Text Light"/>
              </a:rPr>
              <a:t>таргетинга</a:t>
            </a:r>
            <a:r>
              <a:rPr lang="ru-RU" sz="1200" u="none" dirty="0" smtClean="0">
                <a:latin typeface="SB Sans Text Light"/>
                <a:cs typeface="SB Sans Text Light"/>
              </a:rPr>
              <a:t> аудитории.</a:t>
            </a:r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</a:rPr>
              <a:t>Применение </a:t>
            </a:r>
            <a:r>
              <a:rPr lang="ru-RU" dirty="0" err="1" smtClean="0">
                <a:effectLst/>
              </a:rPr>
              <a:t>GenAI</a:t>
            </a:r>
            <a:r>
              <a:rPr lang="ru-RU" dirty="0" smtClean="0">
                <a:effectLst/>
              </a:rPr>
              <a:t> позволяет организациям эффективно управлять человеческими ресурсами:</a:t>
            </a:r>
          </a:p>
          <a:p>
            <a:pPr fontAlgn="base"/>
            <a:r>
              <a:rPr lang="ru-RU" dirty="0" smtClean="0">
                <a:effectLst/>
              </a:rPr>
              <a:t>Анализ психологических характеристик кандидатов и работников для подбора наиболее подходящих сотрудников.</a:t>
            </a:r>
          </a:p>
          <a:p>
            <a:pPr fontAlgn="base"/>
            <a:r>
              <a:rPr lang="ru-RU" dirty="0" smtClean="0">
                <a:effectLst/>
              </a:rPr>
              <a:t>Повышение </a:t>
            </a:r>
            <a:r>
              <a:rPr lang="ru-RU" dirty="0" err="1" smtClean="0">
                <a:effectLst/>
              </a:rPr>
              <a:t>вовлечённости</a:t>
            </a:r>
            <a:r>
              <a:rPr lang="ru-RU" dirty="0" smtClean="0">
                <a:effectLst/>
              </a:rPr>
              <a:t> персонала через персонализацию рабочих условий и мотивации.</a:t>
            </a:r>
          </a:p>
          <a:p>
            <a:pPr fontAlgn="base"/>
            <a:r>
              <a:rPr lang="ru-RU" dirty="0" smtClean="0">
                <a:effectLst/>
              </a:rPr>
              <a:t>Оценка производительности труда и предоставление своевременных рекомендаций по улучшению показателей.</a:t>
            </a:r>
          </a:p>
          <a:p>
            <a:pPr fontAlgn="base"/>
            <a:r>
              <a:rPr lang="ru-RU" dirty="0" smtClean="0">
                <a:effectLst/>
              </a:rPr>
              <a:t>Обучение сотрудников новым компетенциям с использованием адаптивных образовательных платформ.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4F0D9-5177-43F5-9ECE-C1C6E64349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9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F8A4-3D86-43B7-B5DC-35F27EEF0F7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AFB4-0FC2-4788-BCE4-F70F3BF27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6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F8A4-3D86-43B7-B5DC-35F27EEF0F7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AFB4-0FC2-4788-BCE4-F70F3BF27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F8A4-3D86-43B7-B5DC-35F27EEF0F7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AFB4-0FC2-4788-BCE4-F70F3BF27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40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Тема презентации №1 (короткая)" userDrawn="1">
  <p:cSld name="Тема презентации №1 (короткая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 bwMode="auto">
          <a:xfrm>
            <a:off x="4347300" y="3225467"/>
            <a:ext cx="7048800" cy="1808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CFF29"/>
              </a:buClr>
              <a:buSzPts val="7000"/>
              <a:buNone/>
              <a:defRPr sz="9350">
                <a:solidFill>
                  <a:srgbClr val="ACFF29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58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F8A4-3D86-43B7-B5DC-35F27EEF0F7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AFB4-0FC2-4788-BCE4-F70F3BF27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1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F8A4-3D86-43B7-B5DC-35F27EEF0F7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AFB4-0FC2-4788-BCE4-F70F3BF27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5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F8A4-3D86-43B7-B5DC-35F27EEF0F7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AFB4-0FC2-4788-BCE4-F70F3BF27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F8A4-3D86-43B7-B5DC-35F27EEF0F7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AFB4-0FC2-4788-BCE4-F70F3BF27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04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F8A4-3D86-43B7-B5DC-35F27EEF0F7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AFB4-0FC2-4788-BCE4-F70F3BF27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91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F8A4-3D86-43B7-B5DC-35F27EEF0F7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AFB4-0FC2-4788-BCE4-F70F3BF27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99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F8A4-3D86-43B7-B5DC-35F27EEF0F7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AFB4-0FC2-4788-BCE4-F70F3BF27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8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F8A4-3D86-43B7-B5DC-35F27EEF0F7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AFB4-0FC2-4788-BCE4-F70F3BF27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34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F8A4-3D86-43B7-B5DC-35F27EEF0F7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6AFB4-0FC2-4788-BCE4-F70F3BF27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29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&#1085;&#1072;&#1096;.&#1076;&#1086;&#1084;.&#1088;&#1092;/site/binaries/content/assets/domrf/other/%D0%B8%D1%81%D1%81%D0%BB%D0%B5%D0%B4%D0%BE%D0%B2%D0%B0%D0%BD%D0%B8%D0%B5_%D1%86%D0%B8%D1%84%D1%80%D0%BE%D0%B2%D0%B8%D0%B7%D0%B0%D1%86%D0%B8%D0%B8_%D0%B4%D0%B5%D0%B2%D0%B5%D0%BB%D0%BE%D0%BF%D0%BC%D0%B5%D0%BD%D1%82%D0%B0_%D0%B4%D0%BE%D0%BC_%D1%80%D1%84_%D0%B8_%D1%81%D0%BA%D0%BE%D0%BB%D0%BA%D0%BE%D0%B2%D0%BE_2025_fin.pdf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&#1085;&#1072;&#1096;.&#1076;&#1086;&#1084;.&#1088;&#1092;/site/binaries/content/assets/domrf/other/%D0%B8%D1%81%D1%81%D0%BB%D0%B5%D0%B4%D0%BE%D0%B2%D0%B0%D0%BD%D0%B8%D0%B5_%D1%86%D0%B8%D1%84%D1%80%D0%BE%D0%B2%D0%B8%D0%B7%D0%B0%D1%86%D0%B8%D0%B8_%D0%B4%D0%B5%D0%B2%D0%B5%D0%BB%D0%BE%D0%BF%D0%BC%D0%B5%D0%BD%D1%82%D0%B0_%D0%B4%D0%BE%D0%BC_%D1%80%D1%84_%D0%B8_%D1%81%D0%BA%D0%BE%D0%BB%D0%BA%D0%BE%D0%B2%D0%BE_2025_fin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&#1085;&#1072;&#1096;.&#1076;&#1086;&#1084;.&#1088;&#1092;/site/binaries/content/assets/domrf/other/%D0%B8%D1%81%D1%81%D0%BB%D0%B5%D0%B4%D0%BE%D0%B2%D0%B0%D0%BD%D0%B8%D0%B5_%D1%86%D0%B8%D1%84%D1%80%D0%BE%D0%B2%D0%B8%D0%B7%D0%B0%D1%86%D0%B8%D0%B8_%D0%B4%D0%B5%D0%B2%D0%B5%D0%BB%D0%BE%D0%BF%D0%BC%D0%B5%D0%BD%D1%82%D0%B0_%D0%B4%D0%BE%D0%BC_%D1%80%D1%84_%D0%B8_%D1%81%D0%BA%D0%BE%D0%BB%D0%BA%D0%BE%D0%B2%D0%BE_2025_fin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24.svg"/><Relationship Id="rId17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2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8.png"/><Relationship Id="rId1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24.svg"/><Relationship Id="rId17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2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8.png"/><Relationship Id="rId1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ata.tedo.ru/publications/ai-in-hr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&#1085;&#1072;&#1096;.&#1076;&#1086;&#1084;.&#1088;&#1092;/site/binaries/content/assets/domrf/other/%D0%B8%D1%81%D1%81%D0%BB%D0%B5%D0%B4%D0%BE%D0%B2%D0%B0%D0%BD%D0%B8%D0%B5_%D1%86%D0%B8%D1%84%D1%80%D0%BE%D0%B2%D0%B8%D0%B7%D0%B0%D1%86%D0%B8%D0%B8_%D0%B4%D0%B5%D0%B2%D0%B5%D0%BB%D0%BE%D0%BF%D0%BC%D0%B5%D0%BD%D1%82%D0%B0_%D0%B4%D0%BE%D0%BC_%D1%80%D1%84_%D0%B8_%D1%81%D0%BA%D0%BE%D0%BB%D0%BA%D0%BE%D0%B2%D0%BE_2025_fin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62460545" name="Рисунок 4"/>
          <p:cNvPicPr>
            <a:picLocks noChangeAspect="1"/>
          </p:cNvPicPr>
          <p:nvPr/>
        </p:nvPicPr>
        <p:blipFill>
          <a:blip r:embed="rId2"/>
          <a:srcRect t="3579" r="12590" b="6176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12488312" name="Google Shape;104;p31"/>
          <p:cNvSpPr txBox="1">
            <a:spLocks noGrp="1"/>
          </p:cNvSpPr>
          <p:nvPr>
            <p:ph type="title"/>
          </p:nvPr>
        </p:nvSpPr>
        <p:spPr bwMode="auto">
          <a:xfrm>
            <a:off x="346873" y="3449193"/>
            <a:ext cx="6611488" cy="1476432"/>
          </a:xfrm>
          <a:prstGeom prst="rect">
            <a:avLst/>
          </a:prstGeom>
        </p:spPr>
        <p:txBody>
          <a:bodyPr spcFirstLastPara="1" wrap="square" lIns="36000" tIns="36000" rIns="121898" bIns="121898" anchor="t" anchorCtr="0">
            <a:noAutofit/>
          </a:bodyPr>
          <a:lstStyle/>
          <a:p>
            <a:pPr lvl="0">
              <a:lnSpc>
                <a:spcPct val="100000"/>
              </a:lnSpc>
              <a:buSzPts val="1100"/>
              <a:defRPr/>
            </a:pPr>
            <a:r>
              <a:rPr lang="ru-RU" sz="4800" b="1" dirty="0" smtClean="0">
                <a:solidFill>
                  <a:srgbClr val="FFFFFF"/>
                </a:solidFill>
                <a:latin typeface="SB Sans Text Heavy"/>
                <a:ea typeface="Roboto"/>
                <a:cs typeface="SB Sans Text Heavy"/>
              </a:rPr>
              <a:t>Недвижимость</a:t>
            </a:r>
            <a:endParaRPr lang="ru-RU" sz="2400" b="1" dirty="0">
              <a:solidFill>
                <a:srgbClr val="FFFFFF"/>
              </a:solidFill>
              <a:latin typeface="SB Sans Text Heavy"/>
              <a:ea typeface="Roboto"/>
              <a:cs typeface="SB Sans Text Heavy"/>
            </a:endParaRPr>
          </a:p>
        </p:txBody>
      </p:sp>
      <p:grpSp>
        <p:nvGrpSpPr>
          <p:cNvPr id="967844017" name="Группа 1"/>
          <p:cNvGrpSpPr/>
          <p:nvPr/>
        </p:nvGrpSpPr>
        <p:grpSpPr bwMode="auto">
          <a:xfrm>
            <a:off x="346873" y="696897"/>
            <a:ext cx="4593425" cy="636804"/>
            <a:chOff x="346873" y="696897"/>
            <a:chExt cx="5640382" cy="781947"/>
          </a:xfrm>
        </p:grpSpPr>
        <p:pic>
          <p:nvPicPr>
            <p:cNvPr id="1668927206" name="Рисунок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3" y="696897"/>
              <a:ext cx="2801979" cy="781947"/>
            </a:xfrm>
            <a:prstGeom prst="rect">
              <a:avLst/>
            </a:prstGeom>
          </p:spPr>
        </p:pic>
        <p:pic>
          <p:nvPicPr>
            <p:cNvPr id="1118280920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778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Группа 40"/>
          <p:cNvGrpSpPr/>
          <p:nvPr/>
        </p:nvGrpSpPr>
        <p:grpSpPr bwMode="auto">
          <a:xfrm>
            <a:off x="10314431" y="123584"/>
            <a:ext cx="1756248" cy="251320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846958669" name="Google Shape;132;g1fff1c36bc9_0_36"/>
          <p:cNvSpPr txBox="1"/>
          <p:nvPr/>
        </p:nvSpPr>
        <p:spPr bwMode="auto">
          <a:xfrm>
            <a:off x="364706" y="304404"/>
            <a:ext cx="9949725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r>
              <a:rPr lang="ru-RU" sz="2400" b="1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ТОП основных барьера цифровизации в девелопменте</a:t>
            </a:r>
            <a:endParaRPr lang="ru-RU" sz="2800" b="1" i="0" u="none" strike="noStrike" cap="none" spc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rcRect b="27274"/>
          <a:stretch/>
        </p:blipFill>
        <p:spPr bwMode="auto">
          <a:xfrm>
            <a:off x="683378" y="1098686"/>
            <a:ext cx="9454672" cy="4932036"/>
          </a:xfrm>
          <a:prstGeom prst="roundRect">
            <a:avLst>
              <a:gd name="adj" fmla="val 3881"/>
            </a:avLst>
          </a:prstGeom>
        </p:spPr>
      </p:pic>
      <p:sp>
        <p:nvSpPr>
          <p:cNvPr id="14" name="Прямоугольник 13">
            <a:hlinkClick r:id="rId6"/>
          </p:cNvPr>
          <p:cNvSpPr/>
          <p:nvPr/>
        </p:nvSpPr>
        <p:spPr bwMode="auto">
          <a:xfrm>
            <a:off x="359154" y="6536275"/>
            <a:ext cx="84253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6"/>
              </a:rPr>
              <a:t>Источник: Исследование по </a:t>
            </a:r>
            <a:r>
              <a:rPr lang="ru-RU" sz="900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6"/>
              </a:rPr>
              <a:t>цифровизации</a:t>
            </a:r>
            <a:r>
              <a:rPr lang="ru-RU" sz="9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6"/>
              </a:rPr>
              <a:t> </a:t>
            </a:r>
            <a:r>
              <a:rPr lang="ru-RU" sz="900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6"/>
              </a:rPr>
              <a:t>девелопмента</a:t>
            </a:r>
            <a:r>
              <a:rPr lang="ru-RU" sz="9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6"/>
              </a:rPr>
              <a:t> 2025, ДОМ.РФ и </a:t>
            </a:r>
            <a:r>
              <a:rPr lang="ru-RU" sz="900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6"/>
              </a:rPr>
              <a:t>Склоково</a:t>
            </a:r>
            <a:r>
              <a:rPr lang="ru-RU" sz="9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6"/>
              </a:rPr>
              <a:t>.  </a:t>
            </a:r>
            <a:endParaRPr lang="ru-RU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526444" y="6102373"/>
            <a:ext cx="4027396" cy="2850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4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-17031"/>
            <a:ext cx="12192000" cy="685800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Группа 40"/>
          <p:cNvGrpSpPr/>
          <p:nvPr/>
        </p:nvGrpSpPr>
        <p:grpSpPr bwMode="auto">
          <a:xfrm>
            <a:off x="10314431" y="123584"/>
            <a:ext cx="1756248" cy="251320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846958669" name="Google Shape;132;g1fff1c36bc9_0_36"/>
          <p:cNvSpPr txBox="1"/>
          <p:nvPr/>
        </p:nvSpPr>
        <p:spPr bwMode="auto">
          <a:xfrm>
            <a:off x="364706" y="304404"/>
            <a:ext cx="8500161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r>
              <a:rPr lang="ru-RU" sz="2400" b="1" i="0" u="none" strike="noStrike" cap="none" spc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Уровень цифровизации этапов девелопмента по категориям компаний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056" t="8361"/>
          <a:stretch/>
        </p:blipFill>
        <p:spPr bwMode="auto">
          <a:xfrm>
            <a:off x="4389120" y="1516138"/>
            <a:ext cx="7415348" cy="4481644"/>
          </a:xfrm>
          <a:prstGeom prst="roundRect">
            <a:avLst>
              <a:gd name="adj" fmla="val 3542"/>
            </a:avLst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644308" y="1987245"/>
            <a:ext cx="33076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5"/>
              </a:rPr>
              <a:t>Чем крупнее компания, тем </a:t>
            </a:r>
            <a:r>
              <a:rPr lang="ru-RU" sz="1600" b="1" dirty="0">
                <a:solidFill>
                  <a:schemeClr val="bg1">
                    <a:lumMod val="85000"/>
                  </a:schemeClr>
                </a:solidFill>
                <a:latin typeface="5"/>
              </a:rPr>
              <a:t>выше </a:t>
            </a:r>
            <a:r>
              <a:rPr lang="ru-RU" sz="1600" dirty="0" err="1">
                <a:solidFill>
                  <a:schemeClr val="bg1">
                    <a:lumMod val="85000"/>
                  </a:schemeClr>
                </a:solidFill>
                <a:latin typeface="5"/>
              </a:rPr>
              <a:t>цифровизация</a:t>
            </a:r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5"/>
              </a:rPr>
              <a:t> по всем этапам, </a:t>
            </a:r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3"/>
              </a:rPr>
              <a:t>особенно в части</a:t>
            </a:r>
            <a:endParaRPr dirty="0"/>
          </a:p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85000"/>
                  </a:schemeClr>
                </a:solidFill>
                <a:latin typeface="3"/>
              </a:rPr>
              <a:t>проектирования и строительства</a:t>
            </a:r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3"/>
              </a:rPr>
              <a:t>. </a:t>
            </a:r>
          </a:p>
          <a:p>
            <a:pPr algn="ctr">
              <a:defRPr/>
            </a:pPr>
            <a:endParaRPr lang="ru-RU" sz="1600" dirty="0">
              <a:solidFill>
                <a:schemeClr val="bg1">
                  <a:lumMod val="85000"/>
                </a:schemeClr>
              </a:solidFill>
              <a:latin typeface="3"/>
            </a:endParaRPr>
          </a:p>
          <a:p>
            <a:pPr algn="ctr">
              <a:defRPr/>
            </a:pPr>
            <a:endParaRPr lang="ru-RU" sz="1600" dirty="0">
              <a:solidFill>
                <a:schemeClr val="bg1">
                  <a:lumMod val="85000"/>
                </a:schemeClr>
              </a:solidFill>
              <a:latin typeface="3"/>
            </a:endParaRPr>
          </a:p>
          <a:p>
            <a:pPr algn="ctr">
              <a:defRPr/>
            </a:pPr>
            <a:endParaRPr lang="ru-RU" sz="1600" dirty="0">
              <a:solidFill>
                <a:schemeClr val="bg1">
                  <a:lumMod val="85000"/>
                </a:schemeClr>
              </a:solidFill>
              <a:latin typeface="3"/>
            </a:endParaRPr>
          </a:p>
          <a:p>
            <a:pPr algn="ctr">
              <a:defRPr/>
            </a:pPr>
            <a:endParaRPr lang="ru-RU" sz="1600" dirty="0">
              <a:solidFill>
                <a:schemeClr val="bg1">
                  <a:lumMod val="85000"/>
                </a:schemeClr>
              </a:solidFill>
              <a:latin typeface="3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3"/>
              </a:rPr>
              <a:t>Независимо от размера</a:t>
            </a:r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5"/>
              </a:rPr>
              <a:t>, все категории компаний</a:t>
            </a:r>
            <a:endParaRPr dirty="0"/>
          </a:p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85000"/>
                  </a:schemeClr>
                </a:solidFill>
                <a:latin typeface="5"/>
              </a:rPr>
              <a:t>начинают</a:t>
            </a:r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5"/>
              </a:rPr>
              <a:t> </a:t>
            </a:r>
            <a:r>
              <a:rPr lang="ru-RU" sz="1600" b="1" dirty="0" err="1">
                <a:solidFill>
                  <a:schemeClr val="bg1">
                    <a:lumMod val="85000"/>
                  </a:schemeClr>
                </a:solidFill>
                <a:latin typeface="5"/>
              </a:rPr>
              <a:t>цифровизацию</a:t>
            </a:r>
            <a:r>
              <a:rPr lang="ru-RU" sz="1600" b="1" dirty="0">
                <a:solidFill>
                  <a:schemeClr val="bg1">
                    <a:lumMod val="85000"/>
                  </a:schemeClr>
                </a:solidFill>
                <a:latin typeface="5"/>
              </a:rPr>
              <a:t> с продаж</a:t>
            </a:r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5"/>
              </a:rPr>
              <a:t> </a:t>
            </a:r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3"/>
              </a:rPr>
              <a:t>- это наиболее заметный для клиента этап.</a:t>
            </a:r>
            <a:endParaRPr lang="ru-RU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083096" y="6087079"/>
            <a:ext cx="4027396" cy="285016"/>
          </a:xfrm>
          <a:prstGeom prst="roundRect">
            <a:avLst/>
          </a:prstGeom>
        </p:spPr>
      </p:pic>
      <p:sp>
        <p:nvSpPr>
          <p:cNvPr id="14" name="Прямоугольник 13">
            <a:hlinkClick r:id="rId7"/>
          </p:cNvPr>
          <p:cNvSpPr/>
          <p:nvPr/>
        </p:nvSpPr>
        <p:spPr bwMode="auto">
          <a:xfrm>
            <a:off x="359154" y="6536275"/>
            <a:ext cx="84253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Источник: Исследование по </a:t>
            </a:r>
            <a:r>
              <a:rPr lang="ru-RU" sz="900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цифровизации</a:t>
            </a:r>
            <a:r>
              <a:rPr lang="ru-RU" sz="9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 </a:t>
            </a:r>
            <a:r>
              <a:rPr lang="ru-RU" sz="900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девелопмента</a:t>
            </a:r>
            <a:r>
              <a:rPr lang="ru-RU" sz="9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 2025, ДОМ.РФ и </a:t>
            </a:r>
            <a:r>
              <a:rPr lang="ru-RU" sz="900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Склоково</a:t>
            </a:r>
            <a:r>
              <a:rPr lang="ru-RU" sz="9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.  </a:t>
            </a:r>
            <a:endParaRPr lang="ru-RU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55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-17031"/>
            <a:ext cx="12192000" cy="685800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Группа 40"/>
          <p:cNvGrpSpPr/>
          <p:nvPr/>
        </p:nvGrpSpPr>
        <p:grpSpPr bwMode="auto">
          <a:xfrm>
            <a:off x="10314431" y="123584"/>
            <a:ext cx="1756248" cy="251320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846958669" name="Google Shape;132;g1fff1c36bc9_0_36"/>
          <p:cNvSpPr txBox="1"/>
          <p:nvPr/>
        </p:nvSpPr>
        <p:spPr bwMode="auto">
          <a:xfrm>
            <a:off x="364706" y="304404"/>
            <a:ext cx="9949725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r>
              <a:rPr lang="ru-RU" sz="2400" b="1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Количество решений по элементам ЦСЦ</a:t>
            </a:r>
            <a:endParaRPr lang="ru-RU" sz="2800" b="1" i="0" u="none" strike="noStrike" cap="none" spc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t="7318" r="1472"/>
          <a:stretch/>
        </p:blipFill>
        <p:spPr bwMode="auto">
          <a:xfrm>
            <a:off x="522785" y="1268826"/>
            <a:ext cx="9376332" cy="4813216"/>
          </a:xfrm>
          <a:prstGeom prst="roundRect">
            <a:avLst>
              <a:gd name="adj" fmla="val 3328"/>
            </a:avLst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570307" y="5138841"/>
            <a:ext cx="1396379" cy="241681"/>
          </a:xfrm>
          <a:prstGeom prst="rect">
            <a:avLst/>
          </a:prstGeom>
        </p:spPr>
      </p:pic>
      <p:sp>
        <p:nvSpPr>
          <p:cNvPr id="11" name="Прямоугольник 10">
            <a:hlinkClick r:id="rId7"/>
          </p:cNvPr>
          <p:cNvSpPr/>
          <p:nvPr/>
        </p:nvSpPr>
        <p:spPr bwMode="auto">
          <a:xfrm>
            <a:off x="359154" y="6536275"/>
            <a:ext cx="84253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Источник: Исследование по </a:t>
            </a:r>
            <a:r>
              <a:rPr lang="ru-RU" sz="900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цифровизации</a:t>
            </a:r>
            <a:r>
              <a:rPr lang="ru-RU" sz="9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 </a:t>
            </a:r>
            <a:r>
              <a:rPr lang="ru-RU" sz="900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девелопмента</a:t>
            </a:r>
            <a:r>
              <a:rPr lang="ru-RU" sz="9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 2025, ДОМ.РФ и </a:t>
            </a:r>
            <a:r>
              <a:rPr lang="ru-RU" sz="900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Склоково</a:t>
            </a:r>
            <a:r>
              <a:rPr lang="ru-RU" sz="9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.  </a:t>
            </a:r>
            <a:endParaRPr lang="ru-RU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19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7B5B9AD-6A74-84E4-50E6-43F17FF07D9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Рисунок 5"/>
          <p:cNvPicPr/>
          <p:nvPr/>
        </p:nvPicPr>
        <p:blipFill>
          <a:blip r:embed="rId2"/>
          <a:srcRect l="3672" t="-105" r="41248" b="42781"/>
          <a:stretch/>
        </p:blipFill>
        <p:spPr bwMode="auto">
          <a:xfrm>
            <a:off x="0" y="176"/>
            <a:ext cx="12266458" cy="6857640"/>
          </a:xfrm>
          <a:prstGeom prst="rect">
            <a:avLst/>
          </a:prstGeom>
          <a:solidFill>
            <a:srgbClr val="222A35"/>
          </a:solidFill>
          <a:ln w="0">
            <a:noFill/>
          </a:ln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A967D993-A4BB-8841-C73C-8CD29826193F}"/>
              </a:ext>
            </a:extLst>
          </p:cNvPr>
          <p:cNvSpPr txBox="1"/>
          <p:nvPr/>
        </p:nvSpPr>
        <p:spPr bwMode="auto">
          <a:xfrm>
            <a:off x="369897" y="1326765"/>
            <a:ext cx="5726102" cy="4038275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895B9377-4318-A25B-7D42-72DF9A3E2086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E85EA744-DC2A-83E9-7058-EEADF6673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F1673EDA-64CE-0FAD-3C6C-EF02A21A8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D375F81-3189-2F52-A005-7FDB50064C58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17CC033F-CAED-72A1-05CC-7207B0DF6B1B}"/>
              </a:ext>
            </a:extLst>
          </p:cNvPr>
          <p:cNvSpPr txBox="1"/>
          <p:nvPr/>
        </p:nvSpPr>
        <p:spPr bwMode="auto">
          <a:xfrm>
            <a:off x="6214500" y="1326764"/>
            <a:ext cx="5640859" cy="5329541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370F2D83-F7B8-2167-741D-357E1DF0BA68}"/>
              </a:ext>
            </a:extLst>
          </p:cNvPr>
          <p:cNvSpPr txBox="1"/>
          <p:nvPr/>
        </p:nvSpPr>
        <p:spPr bwMode="auto">
          <a:xfrm>
            <a:off x="364704" y="304402"/>
            <a:ext cx="9395291" cy="76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 – Ассистент </a:t>
            </a:r>
            <a:r>
              <a:rPr lang="ru-RU" sz="2800" b="1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по анализу резюме (ранжирование)</a:t>
            </a:r>
            <a:endParaRPr lang="ru-RU" sz="28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82829200-12A9-257D-2038-FDAECAB682B5}"/>
              </a:ext>
            </a:extLst>
          </p:cNvPr>
          <p:cNvSpPr/>
          <p:nvPr/>
        </p:nvSpPr>
        <p:spPr bwMode="auto">
          <a:xfrm>
            <a:off x="550453" y="1326765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F85684A0-F146-2A6F-5557-5CEF2951C2B3}"/>
              </a:ext>
            </a:extLst>
          </p:cNvPr>
          <p:cNvSpPr/>
          <p:nvPr/>
        </p:nvSpPr>
        <p:spPr bwMode="auto">
          <a:xfrm>
            <a:off x="1374715" y="1352158"/>
            <a:ext cx="4496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Рекрутер — сотрудник, который ведёт полный цикл найма: формирует требования к вакансии с бизнесом, ищет и привлекает кандидатов, проводит первичный скрининг, организует интервью, сопровождает </a:t>
            </a:r>
            <a:r>
              <a:rPr lang="ru-RU" sz="10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оффер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и выход кандидата, обеспечивая закрытие позиции в срок и нужного качества.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70385645-5DC0-E2C3-8995-F03E0EAFBB62}"/>
              </a:ext>
            </a:extLst>
          </p:cNvPr>
          <p:cNvSpPr/>
          <p:nvPr/>
        </p:nvSpPr>
        <p:spPr bwMode="auto">
          <a:xfrm>
            <a:off x="544565" y="3159881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AB3DC230-C1A6-6BD5-F319-755EE94EBC9F}"/>
              </a:ext>
            </a:extLst>
          </p:cNvPr>
          <p:cNvSpPr/>
          <p:nvPr/>
        </p:nvSpPr>
        <p:spPr bwMode="auto">
          <a:xfrm>
            <a:off x="1383533" y="3159881"/>
            <a:ext cx="4496866" cy="929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Повышение операционной эффективности за счет повышение скорости и качества подбора персонала, автоматизации первичного анализа резюме, сокращения времени на скрининг кандидатов по резюме, снижения риска упущенных сильных кандидатов и минимизации влияния человеческой предвзятости при оценке.</a:t>
            </a: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861CD17B-C254-3F11-CB7E-271A15E8AAD9}"/>
              </a:ext>
            </a:extLst>
          </p:cNvPr>
          <p:cNvSpPr/>
          <p:nvPr/>
        </p:nvSpPr>
        <p:spPr bwMode="auto">
          <a:xfrm>
            <a:off x="535748" y="2217660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2FAC3F1C-D5EB-D549-C5C3-4A8BB241C730}"/>
              </a:ext>
            </a:extLst>
          </p:cNvPr>
          <p:cNvSpPr/>
          <p:nvPr/>
        </p:nvSpPr>
        <p:spPr bwMode="auto">
          <a:xfrm>
            <a:off x="535747" y="4311601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491B1587-734A-FBCE-BEE2-FA3AA6B81C14}"/>
              </a:ext>
            </a:extLst>
          </p:cNvPr>
          <p:cNvSpPr/>
          <p:nvPr/>
        </p:nvSpPr>
        <p:spPr bwMode="auto">
          <a:xfrm>
            <a:off x="1374715" y="2217660"/>
            <a:ext cx="455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Ручной анализ большого потока резюме занимает недели и из‑за субъективной, поверхностной оценки приводит к потере сильных и нестандартных, но релевантных кандидатов в пользу более быстрых кандидатов.</a:t>
            </a:r>
          </a:p>
        </p:txBody>
      </p:sp>
      <p:sp>
        <p:nvSpPr>
          <p:cNvPr id="529267214" name="Прямоугольник 31">
            <a:extLst>
              <a:ext uri="{FF2B5EF4-FFF2-40B4-BE49-F238E27FC236}">
                <a16:creationId xmlns:a16="http://schemas.microsoft.com/office/drawing/2014/main" id="{FEAAE62B-122A-8780-55CC-8EADDE1F5F89}"/>
              </a:ext>
            </a:extLst>
          </p:cNvPr>
          <p:cNvSpPr/>
          <p:nvPr/>
        </p:nvSpPr>
        <p:spPr bwMode="auto">
          <a:xfrm>
            <a:off x="2324346" y="4366759"/>
            <a:ext cx="3601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1. </a:t>
            </a: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Система управления персоналом (HR)</a:t>
            </a:r>
            <a:endParaRPr lang="en-US" sz="1000" dirty="0">
              <a:solidFill>
                <a:schemeClr val="bg1">
                  <a:lumMod val="95000"/>
                </a:schemeClr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2. Корпоративный/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job</a:t>
            </a: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-портал</a:t>
            </a: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3. Система управления обучением, оценки и развития персонала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C56A2042-765F-B9D2-EBAD-93E2159613A0}"/>
              </a:ext>
            </a:extLst>
          </p:cNvPr>
          <p:cNvSpPr/>
          <p:nvPr/>
        </p:nvSpPr>
        <p:spPr bwMode="auto">
          <a:xfrm>
            <a:off x="6403550" y="1354415"/>
            <a:ext cx="2410085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BA3368A5-E04E-1D42-F260-BB1EAA04330A}"/>
              </a:ext>
            </a:extLst>
          </p:cNvPr>
          <p:cNvSpPr/>
          <p:nvPr/>
        </p:nvSpPr>
        <p:spPr bwMode="auto">
          <a:xfrm>
            <a:off x="6379820" y="1651661"/>
            <a:ext cx="520928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ИИ-Ассистент структурирует данные из резюме любых форматов и источников (</a:t>
            </a: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job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‑порталы, корпоративные системы), оценивает соответствие вакансии по корпоративным стандартам и данным успешных наймов, формирует отчёт с обоснованием, выявляет риски и рекомендует дальнейшие шаги отбора.</a:t>
            </a:r>
          </a:p>
          <a:p>
            <a:pPr algn="just">
              <a:defRPr/>
            </a:pPr>
            <a:endParaRPr lang="ru-RU" sz="11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 </a:t>
            </a: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1. Извлечение и структурирование данных из резюме</a:t>
            </a: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2. Оценка соответствия кандидата требованиям вакансии </a:t>
            </a:r>
            <a:r>
              <a:rPr lang="ru-RU" sz="11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(ранжирование)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3. 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результатов для рекрутера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E43B77FE-000E-A00A-384B-1AC047626443}"/>
              </a:ext>
            </a:extLst>
          </p:cNvPr>
          <p:cNvSpPr/>
          <p:nvPr/>
        </p:nvSpPr>
        <p:spPr bwMode="auto">
          <a:xfrm>
            <a:off x="6401572" y="4895526"/>
            <a:ext cx="448273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A10ABFFC-C84A-5B34-57E4-8EAEAE40FE70}"/>
              </a:ext>
            </a:extLst>
          </p:cNvPr>
          <p:cNvSpPr/>
          <p:nvPr/>
        </p:nvSpPr>
        <p:spPr bwMode="auto">
          <a:xfrm>
            <a:off x="6541688" y="5225757"/>
            <a:ext cx="54321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Сокращение времени на первичный анализ одного резюме 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Увеличение точности отбора: рост доли кандидатов, успешно прошедших испытательный срок за счет более объективной и глубокой оценки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упущенных сильных кандидатов благодаря выявлению нестандартных, но релевантных профилей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Повышение согласованности оценок между рекрутерами: стандартизация критериев и снижение вариативности решений 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1FB9524E-244B-CD79-5471-E003569AEF03}"/>
              </a:ext>
            </a:extLst>
          </p:cNvPr>
          <p:cNvSpPr/>
          <p:nvPr/>
        </p:nvSpPr>
        <p:spPr bwMode="auto">
          <a:xfrm>
            <a:off x="6403551" y="3395030"/>
            <a:ext cx="18447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1677763C-BCBC-8BC3-D3AB-44843CC83FC4}"/>
              </a:ext>
            </a:extLst>
          </p:cNvPr>
          <p:cNvSpPr/>
          <p:nvPr/>
        </p:nvSpPr>
        <p:spPr bwMode="auto">
          <a:xfrm>
            <a:off x="6379820" y="3694753"/>
            <a:ext cx="5161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результатов: скоринг соответствия, отчёт с обоснованием, 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сравнение кандидатов</a:t>
            </a:r>
            <a:endParaRPr lang="ru-RU" sz="10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запрос на естественный языке через диалог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Интерпретирует нюансы резюме, выявляет риски и пробелы с учётом специфики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Обрабатывает резюме/профили/письма/портфолио из разных источников и применима к разным ролям без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дообучения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(адаптация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промпт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и контекст).</a:t>
            </a:r>
          </a:p>
        </p:txBody>
      </p:sp>
      <p:sp>
        <p:nvSpPr>
          <p:cNvPr id="50" name="TextBox 14">
            <a:extLst>
              <a:ext uri="{FF2B5EF4-FFF2-40B4-BE49-F238E27FC236}">
                <a16:creationId xmlns:a16="http://schemas.microsoft.com/office/drawing/2014/main" id="{6CA2CB6A-21D5-409B-9D4B-7A1753B92C4D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9CC351CC-BC61-4F8F-8F17-C7E963A15A65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52" name="Стрелка: шеврон 51">
              <a:extLst>
                <a:ext uri="{FF2B5EF4-FFF2-40B4-BE49-F238E27FC236}">
                  <a16:creationId xmlns:a16="http://schemas.microsoft.com/office/drawing/2014/main" id="{01F40577-C810-44EA-933E-DD7908C128B3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HR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3" name="Стрелка: шеврон 52">
              <a:extLst>
                <a:ext uri="{FF2B5EF4-FFF2-40B4-BE49-F238E27FC236}">
                  <a16:creationId xmlns:a16="http://schemas.microsoft.com/office/drawing/2014/main" id="{50506D00-DBE4-4DF7-BBAB-5576E046A04D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4" name="Стрелка: шеврон 53">
              <a:extLst>
                <a:ext uri="{FF2B5EF4-FFF2-40B4-BE49-F238E27FC236}">
                  <a16:creationId xmlns:a16="http://schemas.microsoft.com/office/drawing/2014/main" id="{1F65CF61-B026-4D88-AEEF-F0D55B485E43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5" name="Стрелка: шеврон 54">
              <a:extLst>
                <a:ext uri="{FF2B5EF4-FFF2-40B4-BE49-F238E27FC236}">
                  <a16:creationId xmlns:a16="http://schemas.microsoft.com/office/drawing/2014/main" id="{982307A4-4C6F-4469-8A81-5B5D4DC2E30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Финансово-экономическое </a:t>
              </a:r>
              <a:r>
                <a:rPr lang="ru-RU" sz="700" b="0" dirty="0" err="1">
                  <a:latin typeface="SB Sans Display"/>
                  <a:ea typeface="SB Sans Display"/>
                  <a:cs typeface="SB Sans Display"/>
                </a:rPr>
                <a:t>панирование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6" name="Стрелка: шеврон 55">
              <a:extLst>
                <a:ext uri="{FF2B5EF4-FFF2-40B4-BE49-F238E27FC236}">
                  <a16:creationId xmlns:a16="http://schemas.microsoft.com/office/drawing/2014/main" id="{BA16C7FE-95C6-4D4C-AEAB-08AEB3C3C0E9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b="0" dirty="0">
                  <a:latin typeface="SB Sans Display"/>
                  <a:ea typeface="SB Sans Display"/>
                  <a:cs typeface="SB Sans Display"/>
                </a:rPr>
                <a:t>IT - </a:t>
              </a: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35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2936A8D-6F97-0223-C5D6-DA7BC804BEF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7211499" name="Рисунок 4">
            <a:extLst>
              <a:ext uri="{FF2B5EF4-FFF2-40B4-BE49-F238E27FC236}">
                <a16:creationId xmlns:a16="http://schemas.microsoft.com/office/drawing/2014/main" id="{F4E42B68-32D0-296D-6B3A-39CB532C84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3BA7BA85-089D-DF90-FA15-11080B5BAFDB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9ACB6929-985B-54BE-52F3-3B5A421794E2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708D55A9-CAC9-D935-0D3C-7408A86E9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51951DB3-AEAA-E83B-AC33-B471CE053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0E21ADE0-28A6-5934-7FF1-64E8EFC743BE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A244591B-96E9-726C-EFA5-0A7239AF5A2E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6E2D1E83-1004-C2A9-CE61-FFA9439130B0}"/>
              </a:ext>
            </a:extLst>
          </p:cNvPr>
          <p:cNvSpPr txBox="1"/>
          <p:nvPr/>
        </p:nvSpPr>
        <p:spPr bwMode="auto">
          <a:xfrm>
            <a:off x="364704" y="304402"/>
            <a:ext cx="8908562" cy="76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 – Ассистент по адаптации персонала  </a:t>
            </a:r>
            <a:endParaRPr lang="ru-RU" sz="28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720ADE8A-FF7C-A37C-E0B9-52D8F3BE9FE8}"/>
              </a:ext>
            </a:extLst>
          </p:cNvPr>
          <p:cNvSpPr/>
          <p:nvPr/>
        </p:nvSpPr>
        <p:spPr bwMode="auto">
          <a:xfrm>
            <a:off x="514890" y="1684629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D416BD83-87D4-3C29-8796-61D4397DD0F1}"/>
              </a:ext>
            </a:extLst>
          </p:cNvPr>
          <p:cNvSpPr/>
          <p:nvPr/>
        </p:nvSpPr>
        <p:spPr bwMode="auto">
          <a:xfrm>
            <a:off x="1147058" y="1733582"/>
            <a:ext cx="481891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Рекрутер — сотрудник, который ведёт полный цикл найма: формирует требования к вакансии с бизнесом, ищет и привлекает кандидатов, проводит первичный скрининг, организует интервью, сопровождает </a:t>
            </a:r>
            <a:r>
              <a:rPr lang="ru-RU" sz="11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оффер</a:t>
            </a: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и выход кандидата, обеспечивая закрытие позиции в срок и нужного качества.</a:t>
            </a: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Наставник.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4A736A8B-100F-3A2F-D24E-74ACA5667FFC}"/>
              </a:ext>
            </a:extLst>
          </p:cNvPr>
          <p:cNvSpPr/>
          <p:nvPr/>
        </p:nvSpPr>
        <p:spPr bwMode="auto">
          <a:xfrm>
            <a:off x="500184" y="3672057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9E8163DF-393B-5DBA-17E3-ED6892C69285}"/>
              </a:ext>
            </a:extLst>
          </p:cNvPr>
          <p:cNvSpPr/>
          <p:nvPr/>
        </p:nvSpPr>
        <p:spPr bwMode="auto">
          <a:xfrm>
            <a:off x="1130308" y="3687358"/>
            <a:ext cx="48189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оттока на испытательном сроке за счёт персонализированной адаптации и раннего выявления проблемных зон у новичков, что уменьшает число ранних увольнений и затраты на повторный рекрутинг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987716D3-2884-4245-D822-0F2C20CAAF3C}"/>
              </a:ext>
            </a:extLst>
          </p:cNvPr>
          <p:cNvSpPr/>
          <p:nvPr/>
        </p:nvSpPr>
        <p:spPr bwMode="auto">
          <a:xfrm>
            <a:off x="477015" y="2918078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648150F8-F980-BF39-9D64-522729B86ADF}"/>
              </a:ext>
            </a:extLst>
          </p:cNvPr>
          <p:cNvSpPr/>
          <p:nvPr/>
        </p:nvSpPr>
        <p:spPr bwMode="auto">
          <a:xfrm>
            <a:off x="514890" y="4646522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9E5A510C-E579-C9FC-BD47-EA6CF86FA33C}"/>
              </a:ext>
            </a:extLst>
          </p:cNvPr>
          <p:cNvSpPr/>
          <p:nvPr/>
        </p:nvSpPr>
        <p:spPr bwMode="auto">
          <a:xfrm>
            <a:off x="1130308" y="2817635"/>
            <a:ext cx="48189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Длительная подготовка адаптационных материалов (индивидуальных планов адаптации, инструкций, обучающих материалов и документов для новых сотрудников, высокий отток на испытательном сроке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8DAD01D2-7375-218F-9BE7-BC71C2282CC6}"/>
              </a:ext>
            </a:extLst>
          </p:cNvPr>
          <p:cNvSpPr/>
          <p:nvPr/>
        </p:nvSpPr>
        <p:spPr bwMode="auto">
          <a:xfrm>
            <a:off x="6428737" y="1681992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27FB7301-AD34-B10D-0995-084EFB762212}"/>
              </a:ext>
            </a:extLst>
          </p:cNvPr>
          <p:cNvSpPr/>
          <p:nvPr/>
        </p:nvSpPr>
        <p:spPr bwMode="auto">
          <a:xfrm>
            <a:off x="6397554" y="2057000"/>
            <a:ext cx="520928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ИИ‑ассистент помогает HR‑специалисту быстро собирать персонализированные программы адаптации: формирует план 30/60/90 дней, приветственные материалы, чек‑листы для наставника, обучающие и методические материалы, инструкции по</a:t>
            </a: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корпоративным базам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endParaRPr lang="ru-RU" sz="11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</a:t>
            </a:r>
            <a:endParaRPr sz="11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персонализированной программы адаптации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Контекстная настройка под сотрудника и стандарты компании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Интерактивная поддержка и прозрачность процесса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63606454-DC11-DDBA-0465-D9FB1629AB33}"/>
              </a:ext>
            </a:extLst>
          </p:cNvPr>
          <p:cNvSpPr/>
          <p:nvPr/>
        </p:nvSpPr>
        <p:spPr bwMode="auto">
          <a:xfrm>
            <a:off x="6485886" y="5149198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B0487507-43C9-6A2E-4206-968DFB593A2C}"/>
              </a:ext>
            </a:extLst>
          </p:cNvPr>
          <p:cNvSpPr/>
          <p:nvPr/>
        </p:nvSpPr>
        <p:spPr bwMode="auto">
          <a:xfrm>
            <a:off x="6529482" y="5464537"/>
            <a:ext cx="5325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Сокращение времени на разработку адаптационных программ от брифа до готового персонализированного плана 30/60/90;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оттока новичков на испытательном сроке за счет персонализированной адаптации и раннего выявления проблемных зон;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Рост производительности HR-специалистов за счет фокуса на стратегические задачи развития талантов;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8AC008E0-2441-3DC1-14BE-E61B6D6E95FD}"/>
              </a:ext>
            </a:extLst>
          </p:cNvPr>
          <p:cNvSpPr/>
          <p:nvPr/>
        </p:nvSpPr>
        <p:spPr bwMode="auto">
          <a:xfrm>
            <a:off x="6428737" y="3729898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7D2F8B0-B3F1-3650-C954-DE6DBD7FE1F3}"/>
              </a:ext>
            </a:extLst>
          </p:cNvPr>
          <p:cNvSpPr/>
          <p:nvPr/>
        </p:nvSpPr>
        <p:spPr bwMode="auto">
          <a:xfrm>
            <a:off x="6428736" y="4107179"/>
            <a:ext cx="51780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 (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полные персонализированные адаптационные планы, обучающие материалы, чек-листы, FAQ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) 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</a:t>
            </a:r>
            <a:r>
              <a:rPr lang="en-US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HR-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специалист задает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промпт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, "), и система адаптирует содержание)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Соблюдается контекст и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специфику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 требует переобучения для различных типов ролей и форматов 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0383C4C-4F09-4591-A7D6-3F306ED1406E}"/>
              </a:ext>
            </a:extLst>
          </p:cNvPr>
          <p:cNvSpPr/>
          <p:nvPr/>
        </p:nvSpPr>
        <p:spPr bwMode="auto">
          <a:xfrm>
            <a:off x="2359741" y="4646522"/>
            <a:ext cx="3645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1. Система управления персоналом (HR)</a:t>
            </a:r>
          </a:p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2. Корпоративный портал</a:t>
            </a: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3</a:t>
            </a:r>
            <a:r>
              <a:rPr lang="en-US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Система управления обучением, оценки и развития персонала</a:t>
            </a: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3E66095D-FAA0-44D2-A07F-41DA4D99E80A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1B1FD4F-A07E-4398-9AA7-16A34F2F7A89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34" name="Стрелка: шеврон 33">
              <a:extLst>
                <a:ext uri="{FF2B5EF4-FFF2-40B4-BE49-F238E27FC236}">
                  <a16:creationId xmlns:a16="http://schemas.microsoft.com/office/drawing/2014/main" id="{2DC7BAA2-AD34-4FAB-8FB0-BA05A7C0512E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HR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5" name="Стрелка: шеврон 34">
              <a:extLst>
                <a:ext uri="{FF2B5EF4-FFF2-40B4-BE49-F238E27FC236}">
                  <a16:creationId xmlns:a16="http://schemas.microsoft.com/office/drawing/2014/main" id="{DC5C374B-B526-4161-8ECA-E1BB7589F8DC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6" name="Стрелка: шеврон 35">
              <a:extLst>
                <a:ext uri="{FF2B5EF4-FFF2-40B4-BE49-F238E27FC236}">
                  <a16:creationId xmlns:a16="http://schemas.microsoft.com/office/drawing/2014/main" id="{42DF93E6-24E7-47AE-82D9-DDF2C067D01D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7" name="Стрелка: шеврон 36">
              <a:extLst>
                <a:ext uri="{FF2B5EF4-FFF2-40B4-BE49-F238E27FC236}">
                  <a16:creationId xmlns:a16="http://schemas.microsoft.com/office/drawing/2014/main" id="{1AB0F325-969A-42C1-AFC3-EA2A543EF91B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Финансово-экономическое планирование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8" name="Стрелка: шеврон 37">
              <a:extLst>
                <a:ext uri="{FF2B5EF4-FFF2-40B4-BE49-F238E27FC236}">
                  <a16:creationId xmlns:a16="http://schemas.microsoft.com/office/drawing/2014/main" id="{E9CA3961-6F27-4681-91F5-E044DB2AACAA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latin typeface="SB Sans Display"/>
                  <a:ea typeface="SB Sans Display"/>
                  <a:cs typeface="SB Sans Display"/>
                </a:rPr>
                <a:t> IT - </a:t>
              </a:r>
              <a:r>
                <a:rPr lang="ru-RU" sz="700" dirty="0">
                  <a:latin typeface="SB Sans Display"/>
                  <a:ea typeface="SB Sans Display"/>
                  <a:cs typeface="SB Sans Display"/>
                </a:rPr>
                <a:t>сопровождение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2269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2936A8D-6F97-0223-C5D6-DA7BC804BEF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Рисунок 5"/>
          <p:cNvPicPr/>
          <p:nvPr/>
        </p:nvPicPr>
        <p:blipFill>
          <a:blip r:embed="rId2"/>
          <a:srcRect l="3672" t="-105" r="41248" b="42781"/>
          <a:stretch/>
        </p:blipFill>
        <p:spPr bwMode="auto">
          <a:xfrm>
            <a:off x="0" y="176"/>
            <a:ext cx="12266458" cy="6857640"/>
          </a:xfrm>
          <a:prstGeom prst="rect">
            <a:avLst/>
          </a:prstGeom>
          <a:solidFill>
            <a:srgbClr val="222A35"/>
          </a:solidFill>
          <a:ln w="0">
            <a:noFill/>
          </a:ln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3BA7BA85-089D-DF90-FA15-11080B5BAFDB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9ACB6929-985B-54BE-52F3-3B5A421794E2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708D55A9-CAC9-D935-0D3C-7408A86E9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51951DB3-AEAA-E83B-AC33-B471CE053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0E21ADE0-28A6-5934-7FF1-64E8EFC743BE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A244591B-96E9-726C-EFA5-0A7239AF5A2E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6E2D1E83-1004-C2A9-CE61-FFA9439130B0}"/>
              </a:ext>
            </a:extLst>
          </p:cNvPr>
          <p:cNvSpPr txBox="1"/>
          <p:nvPr/>
        </p:nvSpPr>
        <p:spPr bwMode="auto">
          <a:xfrm>
            <a:off x="364704" y="304402"/>
            <a:ext cx="9395291" cy="76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 – Ассистент по кадровому администрированию </a:t>
            </a:r>
            <a:endParaRPr lang="ru-RU" sz="28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720ADE8A-FF7C-A37C-E0B9-52D8F3BE9FE8}"/>
              </a:ext>
            </a:extLst>
          </p:cNvPr>
          <p:cNvSpPr/>
          <p:nvPr/>
        </p:nvSpPr>
        <p:spPr bwMode="auto">
          <a:xfrm>
            <a:off x="514890" y="1601657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D416BD83-87D4-3C29-8796-61D4397DD0F1}"/>
              </a:ext>
            </a:extLst>
          </p:cNvPr>
          <p:cNvSpPr/>
          <p:nvPr/>
        </p:nvSpPr>
        <p:spPr bwMode="auto">
          <a:xfrm>
            <a:off x="1339872" y="1664641"/>
            <a:ext cx="2515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Любой сотрудник в компании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4A736A8B-100F-3A2F-D24E-74ACA5667FFC}"/>
              </a:ext>
            </a:extLst>
          </p:cNvPr>
          <p:cNvSpPr/>
          <p:nvPr/>
        </p:nvSpPr>
        <p:spPr bwMode="auto">
          <a:xfrm>
            <a:off x="500184" y="3122735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9E8163DF-393B-5DBA-17E3-ED6892C69285}"/>
              </a:ext>
            </a:extLst>
          </p:cNvPr>
          <p:cNvSpPr/>
          <p:nvPr/>
        </p:nvSpPr>
        <p:spPr bwMode="auto">
          <a:xfrm>
            <a:off x="1154199" y="3122735"/>
            <a:ext cx="46587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Увеличение производительности: меньше времени на поиск HR‑информации и решение типовых кадровых вопросов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Разгрузка HR и наставников: автоматические ответы на повторяющиеся запросы высвобождают время для стратегических задач и сложных кейсов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987716D3-2884-4245-D822-0F2C20CAAF3C}"/>
              </a:ext>
            </a:extLst>
          </p:cNvPr>
          <p:cNvSpPr/>
          <p:nvPr/>
        </p:nvSpPr>
        <p:spPr bwMode="auto">
          <a:xfrm>
            <a:off x="484156" y="2058916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648150F8-F980-BF39-9D64-522729B86ADF}"/>
              </a:ext>
            </a:extLst>
          </p:cNvPr>
          <p:cNvSpPr/>
          <p:nvPr/>
        </p:nvSpPr>
        <p:spPr bwMode="auto">
          <a:xfrm>
            <a:off x="514890" y="4715019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9E5A510C-E579-C9FC-BD47-EA6CF86FA33C}"/>
              </a:ext>
            </a:extLst>
          </p:cNvPr>
          <p:cNvSpPr/>
          <p:nvPr/>
        </p:nvSpPr>
        <p:spPr bwMode="auto">
          <a:xfrm>
            <a:off x="1337253" y="2089383"/>
            <a:ext cx="45547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Длительный процесс поиска информации по кадровому обеспечению. Зависимость от «Единственного знающего человека» в отделе кадров или у руководителя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8DAD01D2-7375-218F-9BE7-BC71C2282CC6}"/>
              </a:ext>
            </a:extLst>
          </p:cNvPr>
          <p:cNvSpPr/>
          <p:nvPr/>
        </p:nvSpPr>
        <p:spPr bwMode="auto">
          <a:xfrm>
            <a:off x="6428737" y="1449026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27FB7301-AD34-B10D-0995-084EFB762212}"/>
              </a:ext>
            </a:extLst>
          </p:cNvPr>
          <p:cNvSpPr/>
          <p:nvPr/>
        </p:nvSpPr>
        <p:spPr bwMode="auto">
          <a:xfrm>
            <a:off x="6397554" y="1688638"/>
            <a:ext cx="520928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ИИ‑Ассистент выступает единым цифровым помощником сотрудника: в одной точке входа отвечает на HR‑вопросы (отпуск, больничный, командировки, льготы и документы), находит корпоративную информацию в базах знаний, генерирует персонализированные пошаговые инструкции и помогает оформлять заявки/формы, рассчитывает параметры (остаток отпуска, компенсации, сроки) </a:t>
            </a:r>
          </a:p>
          <a:p>
            <a:pPr algn="just">
              <a:defRPr/>
            </a:pPr>
            <a:r>
              <a:rPr lang="ru-RU" sz="1100" b="0" dirty="0" smtClean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</a:t>
            </a:r>
            <a:r>
              <a:rPr lang="ru-RU" sz="11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функции:</a:t>
            </a:r>
            <a:endParaRPr sz="11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Поиск и выдача корпоративных знаний с ссылками на источники (регламенты, политики, FAQ, инструкции)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HR‑консультации и персонализированные инструкции: ответы на типовые вопросы, помощь в заполнении заявок, расчёты (отпуск, компенсации, сроки)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Маршрутизация и эскалация: автоматическое определение типа запроса, объединение данных из HR/кадровых систем в единый диалог и передача сложных кейсов специалистам</a:t>
            </a:r>
          </a:p>
          <a:p>
            <a:pPr marL="171450" indent="-171450" algn="just">
              <a:buFont typeface="Arial"/>
              <a:buChar char="•"/>
              <a:defRPr/>
            </a:pP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63606454-DC11-DDBA-0465-D9FB1629AB33}"/>
              </a:ext>
            </a:extLst>
          </p:cNvPr>
          <p:cNvSpPr/>
          <p:nvPr/>
        </p:nvSpPr>
        <p:spPr bwMode="auto">
          <a:xfrm>
            <a:off x="6485887" y="5414487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B0487507-43C9-6A2E-4206-968DFB593A2C}"/>
              </a:ext>
            </a:extLst>
          </p:cNvPr>
          <p:cNvSpPr/>
          <p:nvPr/>
        </p:nvSpPr>
        <p:spPr bwMode="auto">
          <a:xfrm>
            <a:off x="6529482" y="5729826"/>
            <a:ext cx="5444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Сокращение времени на поиск HR-информации и решение типовых кадровых вопросов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нагрузки на HR-специалистов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Повышение точности ответов и рекомендаций за счет персонализации с учетом роли/стажа/локации и поиска по актуальной корпоративной информации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8AC008E0-2441-3DC1-14BE-E61B6D6E95FD}"/>
              </a:ext>
            </a:extLst>
          </p:cNvPr>
          <p:cNvSpPr/>
          <p:nvPr/>
        </p:nvSpPr>
        <p:spPr bwMode="auto">
          <a:xfrm>
            <a:off x="6428737" y="4252800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7D2F8B0-B3F1-3650-C954-DE6DBD7FE1F3}"/>
              </a:ext>
            </a:extLst>
          </p:cNvPr>
          <p:cNvSpPr/>
          <p:nvPr/>
        </p:nvSpPr>
        <p:spPr bwMode="auto">
          <a:xfrm>
            <a:off x="6428737" y="4535688"/>
            <a:ext cx="5161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 (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структурированных информации из разрозненных данных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)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(запрос на естественном языке)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Соблюдается контекст и специфика  категорий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 требует переобучения для различных типов запросов</a:t>
            </a:r>
            <a:endParaRPr sz="10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0383C4C-4F09-4591-A7D6-3F306ED1406E}"/>
              </a:ext>
            </a:extLst>
          </p:cNvPr>
          <p:cNvSpPr/>
          <p:nvPr/>
        </p:nvSpPr>
        <p:spPr bwMode="auto">
          <a:xfrm>
            <a:off x="2378043" y="4711481"/>
            <a:ext cx="3273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1. Система управления персоналом (HR)</a:t>
            </a:r>
          </a:p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2. Корпоративный портал</a:t>
            </a:r>
          </a:p>
        </p:txBody>
      </p:sp>
      <p:sp>
        <p:nvSpPr>
          <p:cNvPr id="58" name="TextBox 14">
            <a:extLst>
              <a:ext uri="{FF2B5EF4-FFF2-40B4-BE49-F238E27FC236}">
                <a16:creationId xmlns:a16="http://schemas.microsoft.com/office/drawing/2014/main" id="{DC707555-EEB6-4486-9AE3-0532E4599AE6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6E41986-11EC-43EA-A009-6F9F0FAE22ED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60" name="Стрелка: шеврон 59">
              <a:extLst>
                <a:ext uri="{FF2B5EF4-FFF2-40B4-BE49-F238E27FC236}">
                  <a16:creationId xmlns:a16="http://schemas.microsoft.com/office/drawing/2014/main" id="{DFF40A67-9310-4056-BAA0-E0EB4E3CA708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HR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1" name="Стрелка: шеврон 60">
              <a:extLst>
                <a:ext uri="{FF2B5EF4-FFF2-40B4-BE49-F238E27FC236}">
                  <a16:creationId xmlns:a16="http://schemas.microsoft.com/office/drawing/2014/main" id="{D042DB04-799A-4894-92BC-2870CB9EA843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2" name="Стрелка: шеврон 61">
              <a:extLst>
                <a:ext uri="{FF2B5EF4-FFF2-40B4-BE49-F238E27FC236}">
                  <a16:creationId xmlns:a16="http://schemas.microsoft.com/office/drawing/2014/main" id="{341C3580-20A6-47F0-B6B4-72159FAF674D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3" name="Стрелка: шеврон 62">
              <a:extLst>
                <a:ext uri="{FF2B5EF4-FFF2-40B4-BE49-F238E27FC236}">
                  <a16:creationId xmlns:a16="http://schemas.microsoft.com/office/drawing/2014/main" id="{593A4AE9-9A90-43FD-BE18-C9435D3F9913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Финансово-экономическое </a:t>
              </a:r>
              <a:r>
                <a:rPr lang="ru-RU" sz="700" b="0" dirty="0" err="1">
                  <a:latin typeface="SB Sans Display"/>
                  <a:ea typeface="SB Sans Display"/>
                  <a:cs typeface="SB Sans Display"/>
                </a:rPr>
                <a:t>панирование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4" name="Стрелка: шеврон 63">
              <a:extLst>
                <a:ext uri="{FF2B5EF4-FFF2-40B4-BE49-F238E27FC236}">
                  <a16:creationId xmlns:a16="http://schemas.microsoft.com/office/drawing/2014/main" id="{3FE7391E-CAB2-498F-B015-E0FCF6BDD5E7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latin typeface="SB Sans Display"/>
                  <a:ea typeface="SB Sans Display"/>
                  <a:cs typeface="SB Sans Display"/>
                </a:rPr>
                <a:t> IT - </a:t>
              </a:r>
              <a:r>
                <a:rPr lang="ru-RU" sz="700" dirty="0">
                  <a:latin typeface="SB Sans Display"/>
                  <a:ea typeface="SB Sans Display"/>
                  <a:cs typeface="SB Sans Display"/>
                </a:rPr>
                <a:t>сопровождение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7865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1F4E34-1B0E-ADD4-409C-1AE3EF74C68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7211499" name="Рисунок 4">
            <a:extLst>
              <a:ext uri="{FF2B5EF4-FFF2-40B4-BE49-F238E27FC236}">
                <a16:creationId xmlns:a16="http://schemas.microsoft.com/office/drawing/2014/main" id="{D526A069-AE0C-C8CA-A742-457266D3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982E2697-347A-3502-DD62-E9CB216E2F52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1E1778DA-2D45-70B8-1C06-4DD6B72F81C9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A641B8DD-3031-A68B-E677-1E2D74E67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C31A7D0F-9FD3-42B1-BDBA-0F07A8CDE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E233ACC-8A01-C547-4B99-EBCF045E17D4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70835241" name="TextBox 14">
            <a:extLst>
              <a:ext uri="{FF2B5EF4-FFF2-40B4-BE49-F238E27FC236}">
                <a16:creationId xmlns:a16="http://schemas.microsoft.com/office/drawing/2014/main" id="{585D788D-2E9D-A2B4-45C8-CE57722C60BA}"/>
              </a:ext>
            </a:extLst>
          </p:cNvPr>
          <p:cNvSpPr txBox="1"/>
          <p:nvPr/>
        </p:nvSpPr>
        <p:spPr bwMode="auto">
          <a:xfrm>
            <a:off x="359152" y="5512647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6679AFC0-1FFA-9E92-C3B7-20BD76A16152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5D3ECDAF-C96A-EC87-B29E-9AD597CBA31E}"/>
              </a:ext>
            </a:extLst>
          </p:cNvPr>
          <p:cNvSpPr txBox="1"/>
          <p:nvPr/>
        </p:nvSpPr>
        <p:spPr bwMode="auto">
          <a:xfrm>
            <a:off x="369897" y="186416"/>
            <a:ext cx="9395291" cy="1068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ИИ-ассистент по консолидации закупок  </a:t>
            </a:r>
          </a:p>
          <a:p>
            <a:pPr>
              <a:defRPr/>
            </a:pPr>
            <a:r>
              <a:rPr lang="en-US" sz="1600" b="1" i="0" u="none" strike="noStrike" cap="none" spc="0" dirty="0">
                <a:solidFill>
                  <a:schemeClr val="bg1"/>
                </a:solidFill>
                <a:latin typeface="SB Sans Text Heavy"/>
                <a:cs typeface="SB Sans Text Heavy"/>
              </a:rPr>
              <a:t>https://mbsgroup.ru/ai/zakupki/konsolidator-zakupok/</a:t>
            </a:r>
            <a:endParaRPr lang="ru-RU" sz="16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92F083A5-0BDC-6929-A022-AD51AA6D7CA5}"/>
              </a:ext>
            </a:extLst>
          </p:cNvPr>
          <p:cNvSpPr/>
          <p:nvPr/>
        </p:nvSpPr>
        <p:spPr bwMode="auto">
          <a:xfrm>
            <a:off x="514890" y="1581734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8B59F8F9-25DD-907A-8A9E-08CA91407710}"/>
              </a:ext>
            </a:extLst>
          </p:cNvPr>
          <p:cNvSpPr/>
          <p:nvPr/>
        </p:nvSpPr>
        <p:spPr bwMode="auto">
          <a:xfrm>
            <a:off x="1339152" y="1607127"/>
            <a:ext cx="44961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Менеджеры и специалисты по закупкам / снабжению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F2F7B0C6-304E-4379-5A91-85C0FC1E68A6}"/>
              </a:ext>
            </a:extLst>
          </p:cNvPr>
          <p:cNvSpPr/>
          <p:nvPr/>
        </p:nvSpPr>
        <p:spPr bwMode="auto">
          <a:xfrm>
            <a:off x="500184" y="3598090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1A1626B2-DCE2-BE66-6825-191B00271DF5}"/>
              </a:ext>
            </a:extLst>
          </p:cNvPr>
          <p:cNvSpPr/>
          <p:nvPr/>
        </p:nvSpPr>
        <p:spPr bwMode="auto">
          <a:xfrm>
            <a:off x="1339151" y="3598090"/>
            <a:ext cx="4658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Сократить закупочный бюджет за счёт </a:t>
            </a: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категорийных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скидок за объём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Рост операционный эффективности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Снизить издержки на обработку заявок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Усилить переговорную позицию и получить статус ключевого клиента</a:t>
            </a: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519C1714-A231-F365-82DD-3DAFC364B567}"/>
              </a:ext>
            </a:extLst>
          </p:cNvPr>
          <p:cNvSpPr/>
          <p:nvPr/>
        </p:nvSpPr>
        <p:spPr bwMode="auto">
          <a:xfrm>
            <a:off x="500185" y="2472629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E5112303-5157-D220-F47B-BBF6271D0823}"/>
              </a:ext>
            </a:extLst>
          </p:cNvPr>
          <p:cNvSpPr/>
          <p:nvPr/>
        </p:nvSpPr>
        <p:spPr bwMode="auto">
          <a:xfrm>
            <a:off x="514890" y="4715019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1217BF39-697E-EAEC-3A41-B626349D29EC}"/>
              </a:ext>
            </a:extLst>
          </p:cNvPr>
          <p:cNvSpPr/>
          <p:nvPr/>
        </p:nvSpPr>
        <p:spPr bwMode="auto">
          <a:xfrm>
            <a:off x="1339152" y="2472629"/>
            <a:ext cx="455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Десятки разрозненных заявок от разных подразделений — нет целостной картины. Рутинная обработка: каждая мелкая заявка запускает полный цикл согласований. Невозможно вручную выявить пересечения номенклатуры между отделами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5BC9701C-DA03-0D7F-688C-A74B0814DAE2}"/>
              </a:ext>
            </a:extLst>
          </p:cNvPr>
          <p:cNvSpPr/>
          <p:nvPr/>
        </p:nvSpPr>
        <p:spPr bwMode="auto">
          <a:xfrm>
            <a:off x="6428737" y="1449026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3AC23685-F3F3-DFF7-4ADF-C3DB8B538D24}"/>
              </a:ext>
            </a:extLst>
          </p:cNvPr>
          <p:cNvSpPr/>
          <p:nvPr/>
        </p:nvSpPr>
        <p:spPr bwMode="auto">
          <a:xfrm>
            <a:off x="6428737" y="1784319"/>
            <a:ext cx="520928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GenAI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‑ассистент проводит анализ входящих заявок из всех отделов и филиалов компании (холдинга). Семантически распознает идентичные и смежные позиции. анализирует найденные позиции и дополняет их недостающими данными: генерирует товарные описания, подтягивает технические характеристики (вес, габариты, материал), предлагает категорию и теги для фильтров.</a:t>
            </a:r>
          </a:p>
          <a:p>
            <a:pPr algn="just">
              <a:defRPr/>
            </a:pPr>
            <a:endParaRPr lang="ru-RU" sz="6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</a:t>
            </a:r>
            <a:endParaRPr sz="11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Объединение заявок в крупные лоты по товарным категориям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Распознавание одинаковых позиций с разными названиями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Расчёт экономии и бюджета по каждому лоту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A15C074B-EBE5-F865-E5C3-B5F0607521AB}"/>
              </a:ext>
            </a:extLst>
          </p:cNvPr>
          <p:cNvSpPr/>
          <p:nvPr/>
        </p:nvSpPr>
        <p:spPr bwMode="auto">
          <a:xfrm>
            <a:off x="6485887" y="4953130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7DA6EF04-014D-7D4F-A361-0348F7A3A613}"/>
              </a:ext>
            </a:extLst>
          </p:cNvPr>
          <p:cNvSpPr/>
          <p:nvPr/>
        </p:nvSpPr>
        <p:spPr bwMode="auto">
          <a:xfrm>
            <a:off x="6541593" y="5424414"/>
            <a:ext cx="49361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Экономия закупочного бюджета 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за счет ск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идок за объём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стоимости транзакции 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Время от заявки до контракта (дни) — ускорение закупочного цикла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65E71609-CFF7-49BE-06F0-99E5C5AE5A43}"/>
              </a:ext>
            </a:extLst>
          </p:cNvPr>
          <p:cNvSpPr/>
          <p:nvPr/>
        </p:nvSpPr>
        <p:spPr bwMode="auto">
          <a:xfrm>
            <a:off x="6428737" y="3643959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EA9A91B-BD87-B5F9-F27B-F03384662E57}"/>
              </a:ext>
            </a:extLst>
          </p:cNvPr>
          <p:cNvSpPr/>
          <p:nvPr/>
        </p:nvSpPr>
        <p:spPr bwMode="auto">
          <a:xfrm>
            <a:off x="6428737" y="4021240"/>
            <a:ext cx="5161820" cy="853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 (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понимает суть позиций, а не ищет точное совпадение </a:t>
            </a:r>
            <a:r>
              <a:rPr lang="ru-RU" sz="10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названийх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)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(запрос на естественном языке)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Учитывает результаты прошлых консолидаций для улучшения прогнозов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Интерпретирует неполные данные поставщика</a:t>
            </a:r>
            <a:endParaRPr lang="ru-RU" sz="10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22343309" name="Группа 522343308">
            <a:extLst>
              <a:ext uri="{FF2B5EF4-FFF2-40B4-BE49-F238E27FC236}">
                <a16:creationId xmlns:a16="http://schemas.microsoft.com/office/drawing/2014/main" id="{19CFBE43-5F2D-4D7C-59ED-F94E0EBDE438}"/>
              </a:ext>
            </a:extLst>
          </p:cNvPr>
          <p:cNvGrpSpPr/>
          <p:nvPr/>
        </p:nvGrpSpPr>
        <p:grpSpPr bwMode="auto">
          <a:xfrm>
            <a:off x="609599" y="6057898"/>
            <a:ext cx="5281768" cy="436005"/>
            <a:chOff x="0" y="0"/>
            <a:chExt cx="5281768" cy="436005"/>
          </a:xfrm>
        </p:grpSpPr>
        <p:sp>
          <p:nvSpPr>
            <p:cNvPr id="532132085" name="Стрелка: шеврон 532132084">
              <a:extLst>
                <a:ext uri="{FF2B5EF4-FFF2-40B4-BE49-F238E27FC236}">
                  <a16:creationId xmlns:a16="http://schemas.microsoft.com/office/drawing/2014/main" id="{F6FF43F2-8A14-BC40-E8E7-48F4348745B7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1  Закупки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870496999" name="Стрелка: шеврон 870496998">
              <a:extLst>
                <a:ext uri="{FF2B5EF4-FFF2-40B4-BE49-F238E27FC236}">
                  <a16:creationId xmlns:a16="http://schemas.microsoft.com/office/drawing/2014/main" id="{BED947E0-E5B1-813B-E024-70EFEA1C004A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2. Склад и Логистика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96491993" name="Стрелка: шеврон 396491992">
              <a:extLst>
                <a:ext uri="{FF2B5EF4-FFF2-40B4-BE49-F238E27FC236}">
                  <a16:creationId xmlns:a16="http://schemas.microsoft.com/office/drawing/2014/main" id="{2672FA0B-2A0B-97B1-DCE3-66CD388E6682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3. Маркетинг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38194568" name="Стрелка: шеврон 438194567">
              <a:extLst>
                <a:ext uri="{FF2B5EF4-FFF2-40B4-BE49-F238E27FC236}">
                  <a16:creationId xmlns:a16="http://schemas.microsoft.com/office/drawing/2014/main" id="{003DF04C-C2C6-8032-7B26-E862C05E477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4.Продажи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2068843197" name="Стрелка: шеврон 2068843196">
              <a:extLst>
                <a:ext uri="{FF2B5EF4-FFF2-40B4-BE49-F238E27FC236}">
                  <a16:creationId xmlns:a16="http://schemas.microsoft.com/office/drawing/2014/main" id="{A14C89EC-017F-BB85-95AE-E153AE9F1CE8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5. Сервис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</p:grpSp>
      <p:sp>
        <p:nvSpPr>
          <p:cNvPr id="31" name="Прямоугольник 31">
            <a:extLst>
              <a:ext uri="{FF2B5EF4-FFF2-40B4-BE49-F238E27FC236}">
                <a16:creationId xmlns:a16="http://schemas.microsoft.com/office/drawing/2014/main" id="{6D5D47A3-34A8-460A-BEC0-429BE93DF3FC}"/>
              </a:ext>
            </a:extLst>
          </p:cNvPr>
          <p:cNvSpPr/>
          <p:nvPr/>
        </p:nvSpPr>
        <p:spPr bwMode="auto">
          <a:xfrm>
            <a:off x="2461014" y="4753073"/>
            <a:ext cx="32730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ERP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SRM</a:t>
            </a:r>
            <a:endParaRPr lang="ru-RU" sz="10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1С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639942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1F4E34-1B0E-ADD4-409C-1AE3EF74C68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6" name="Рисунок 5"/>
          <p:cNvPicPr/>
          <p:nvPr/>
        </p:nvPicPr>
        <p:blipFill>
          <a:blip r:embed="rId2"/>
          <a:srcRect l="3672" t="-105" r="41248" b="42781"/>
          <a:stretch/>
        </p:blipFill>
        <p:spPr bwMode="auto">
          <a:xfrm>
            <a:off x="0" y="176"/>
            <a:ext cx="12266458" cy="6857640"/>
          </a:xfrm>
          <a:prstGeom prst="rect">
            <a:avLst/>
          </a:prstGeom>
          <a:solidFill>
            <a:srgbClr val="222A35"/>
          </a:solidFill>
          <a:ln w="0">
            <a:noFill/>
          </a:ln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982E2697-347A-3502-DD62-E9CB216E2F52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E233ACC-8A01-C547-4B99-EBCF045E17D4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6679AFC0-1FFA-9E92-C3B7-20BD76A16152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92F083A5-0BDC-6929-A022-AD51AA6D7CA5}"/>
              </a:ext>
            </a:extLst>
          </p:cNvPr>
          <p:cNvSpPr/>
          <p:nvPr/>
        </p:nvSpPr>
        <p:spPr bwMode="auto">
          <a:xfrm>
            <a:off x="514890" y="1581734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Роль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8B59F8F9-25DD-907A-8A9E-08CA91407710}"/>
              </a:ext>
            </a:extLst>
          </p:cNvPr>
          <p:cNvSpPr/>
          <p:nvPr/>
        </p:nvSpPr>
        <p:spPr bwMode="auto">
          <a:xfrm>
            <a:off x="1339152" y="1607127"/>
            <a:ext cx="44961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F2F7B0C6-304E-4379-5A91-85C0FC1E68A6}"/>
              </a:ext>
            </a:extLst>
          </p:cNvPr>
          <p:cNvSpPr/>
          <p:nvPr/>
        </p:nvSpPr>
        <p:spPr bwMode="auto">
          <a:xfrm>
            <a:off x="500184" y="3598090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Цель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1A1626B2-DCE2-BE66-6825-191B00271DF5}"/>
              </a:ext>
            </a:extLst>
          </p:cNvPr>
          <p:cNvSpPr/>
          <p:nvPr/>
        </p:nvSpPr>
        <p:spPr bwMode="auto">
          <a:xfrm>
            <a:off x="1339152" y="3598090"/>
            <a:ext cx="44968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519C1714-A231-F365-82DD-3DAFC364B567}"/>
              </a:ext>
            </a:extLst>
          </p:cNvPr>
          <p:cNvSpPr/>
          <p:nvPr/>
        </p:nvSpPr>
        <p:spPr bwMode="auto">
          <a:xfrm>
            <a:off x="500185" y="2472629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Боль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E5112303-5157-D220-F47B-BBF6271D0823}"/>
              </a:ext>
            </a:extLst>
          </p:cNvPr>
          <p:cNvSpPr/>
          <p:nvPr/>
        </p:nvSpPr>
        <p:spPr bwMode="auto">
          <a:xfrm>
            <a:off x="514890" y="4715019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(</a:t>
            </a:r>
            <a:r>
              <a:rPr kumimoji="0" lang="ru-RU" sz="105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1217BF39-697E-EAEC-3A41-B626349D29EC}"/>
              </a:ext>
            </a:extLst>
          </p:cNvPr>
          <p:cNvSpPr/>
          <p:nvPr/>
        </p:nvSpPr>
        <p:spPr bwMode="auto">
          <a:xfrm>
            <a:off x="1339152" y="2472629"/>
            <a:ext cx="455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Трудоёмкий процесс подготовки каждого ДС, поиск пунктов в исходном договоре, сверка формулировок и согласование шаблонов  </a:t>
            </a:r>
          </a:p>
        </p:txBody>
      </p:sp>
      <p:sp>
        <p:nvSpPr>
          <p:cNvPr id="529267214" name="Прямоугольник 31">
            <a:extLst>
              <a:ext uri="{FF2B5EF4-FFF2-40B4-BE49-F238E27FC236}">
                <a16:creationId xmlns:a16="http://schemas.microsoft.com/office/drawing/2014/main" id="{0EC26ED5-D5A2-6A71-AD35-C61627B7EEBB}"/>
              </a:ext>
            </a:extLst>
          </p:cNvPr>
          <p:cNvSpPr/>
          <p:nvPr/>
        </p:nvSpPr>
        <p:spPr bwMode="auto">
          <a:xfrm>
            <a:off x="2049550" y="4746656"/>
            <a:ext cx="41788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1. СЭДО -Система электронного документооборота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2. Юридическая информационно-правовая система (Гарант)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3. RMS - Система управления рисками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5BC9701C-DA03-0D7F-688C-A74B0814DAE2}"/>
              </a:ext>
            </a:extLst>
          </p:cNvPr>
          <p:cNvSpPr/>
          <p:nvPr/>
        </p:nvSpPr>
        <p:spPr bwMode="auto">
          <a:xfrm>
            <a:off x="6428737" y="1541719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3AC23685-F3F3-DFF7-4ADF-C3DB8B538D24}"/>
              </a:ext>
            </a:extLst>
          </p:cNvPr>
          <p:cNvSpPr/>
          <p:nvPr/>
        </p:nvSpPr>
        <p:spPr bwMode="auto">
          <a:xfrm>
            <a:off x="6428737" y="1896964"/>
            <a:ext cx="5209281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ИИ ‑ Ассистент формирует текст дополнительного соглашения с корректными ссылками на пункты основного договора, использует корпоративные шаблоны и стандарты оформления, обеспечивает непротиворечивость новых условий.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Ключевые функции: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Автоматическое сравнение двух и более версий договора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Выявление всех изменений 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Оценка критичности правок с точки зрения правовых и корпоративных рисков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A15C074B-EBE5-F865-E5C3-B5F0607521AB}"/>
              </a:ext>
            </a:extLst>
          </p:cNvPr>
          <p:cNvSpPr/>
          <p:nvPr/>
        </p:nvSpPr>
        <p:spPr bwMode="auto">
          <a:xfrm>
            <a:off x="6485887" y="4953130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65E71609-CFF7-49BE-06F0-99E5C5AE5A43}"/>
              </a:ext>
            </a:extLst>
          </p:cNvPr>
          <p:cNvSpPr/>
          <p:nvPr/>
        </p:nvSpPr>
        <p:spPr bwMode="auto">
          <a:xfrm>
            <a:off x="6428737" y="3643959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GenAI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EA9A91B-BD87-B5F9-F27B-F03384662E57}"/>
              </a:ext>
            </a:extLst>
          </p:cNvPr>
          <p:cNvSpPr/>
          <p:nvPr/>
        </p:nvSpPr>
        <p:spPr bwMode="auto">
          <a:xfrm>
            <a:off x="6428737" y="4021240"/>
            <a:ext cx="51618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marR="0" lvl="0" indent="-1957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Генерация правовых формулировок в рамках создания новых документов </a:t>
            </a:r>
          </a:p>
          <a:p>
            <a:pPr marL="195763" marR="0" lvl="0" indent="-1957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промт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 (запрос на естественном языке в режиме диалога)</a:t>
            </a:r>
          </a:p>
          <a:p>
            <a:pPr marL="195763" marR="0" lvl="0" indent="-1957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Понимает контекст и юридическую специфику</a:t>
            </a:r>
          </a:p>
        </p:txBody>
      </p:sp>
      <p:grpSp>
        <p:nvGrpSpPr>
          <p:cNvPr id="31" name="Группа 40">
            <a:extLst>
              <a:ext uri="{FF2B5EF4-FFF2-40B4-BE49-F238E27FC236}">
                <a16:creationId xmlns:a16="http://schemas.microsoft.com/office/drawing/2014/main" id="{D9B37D6D-97FE-4770-AFEB-1BB67E623511}"/>
              </a:ext>
            </a:extLst>
          </p:cNvPr>
          <p:cNvGrpSpPr/>
          <p:nvPr/>
        </p:nvGrpSpPr>
        <p:grpSpPr bwMode="auto">
          <a:xfrm>
            <a:off x="10477257" y="248284"/>
            <a:ext cx="1544124" cy="214067"/>
            <a:chOff x="346872" y="696897"/>
            <a:chExt cx="5640382" cy="781947"/>
          </a:xfrm>
        </p:grpSpPr>
        <p:pic>
          <p:nvPicPr>
            <p:cNvPr id="32" name="Рисунок 41">
              <a:extLst>
                <a:ext uri="{FF2B5EF4-FFF2-40B4-BE49-F238E27FC236}">
                  <a16:creationId xmlns:a16="http://schemas.microsoft.com/office/drawing/2014/main" id="{4857183B-3613-411F-98C2-EF96B52C9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33" name="Рисунок 3">
              <a:extLst>
                <a:ext uri="{FF2B5EF4-FFF2-40B4-BE49-F238E27FC236}">
                  <a16:creationId xmlns:a16="http://schemas.microsoft.com/office/drawing/2014/main" id="{74DF93F6-8FA5-4877-83FB-D3E3898D6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34" name="Прямоугольник 30">
            <a:extLst>
              <a:ext uri="{FF2B5EF4-FFF2-40B4-BE49-F238E27FC236}">
                <a16:creationId xmlns:a16="http://schemas.microsoft.com/office/drawing/2014/main" id="{1C90F7F9-882D-49F7-B076-9D30E0C2B0A7}"/>
              </a:ext>
            </a:extLst>
          </p:cNvPr>
          <p:cNvSpPr/>
          <p:nvPr/>
        </p:nvSpPr>
        <p:spPr bwMode="auto">
          <a:xfrm>
            <a:off x="1355746" y="1589149"/>
            <a:ext cx="455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Юрист, менеджер отдела закупок и снабжения, менеджер по продажам, риск-менеджер, специалист договорного отдела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7" name="Прямоугольник 30">
            <a:extLst>
              <a:ext uri="{FF2B5EF4-FFF2-40B4-BE49-F238E27FC236}">
                <a16:creationId xmlns:a16="http://schemas.microsoft.com/office/drawing/2014/main" id="{F3AE68C9-8F8D-4FEF-A29A-AEF99758E6F5}"/>
              </a:ext>
            </a:extLst>
          </p:cNvPr>
          <p:cNvSpPr/>
          <p:nvPr/>
        </p:nvSpPr>
        <p:spPr bwMode="auto">
          <a:xfrm>
            <a:off x="1317289" y="3573441"/>
            <a:ext cx="455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Повышение операционной эффективности за счёт автоматизации подготовки дополнительных соглашений, сокращения времени создания документов, снижения количества ошибок в ссылках и формулировках</a:t>
            </a: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C6340CCE-AB8D-49AD-8A0E-E8AC751FDB48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F81C898-E525-4389-B8E4-1E29585EFD04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40" name="Стрелка: шеврон 39">
              <a:extLst>
                <a:ext uri="{FF2B5EF4-FFF2-40B4-BE49-F238E27FC236}">
                  <a16:creationId xmlns:a16="http://schemas.microsoft.com/office/drawing/2014/main" id="{81669A4C-9060-4EC6-AC7E-D1E27F6FFFD0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HR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1" name="Стрелка: шеврон 40">
              <a:extLst>
                <a:ext uri="{FF2B5EF4-FFF2-40B4-BE49-F238E27FC236}">
                  <a16:creationId xmlns:a16="http://schemas.microsoft.com/office/drawing/2014/main" id="{BD24A05B-4122-4611-9E29-2426602D400A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2" name="Стрелка: шеврон 41">
              <a:extLst>
                <a:ext uri="{FF2B5EF4-FFF2-40B4-BE49-F238E27FC236}">
                  <a16:creationId xmlns:a16="http://schemas.microsoft.com/office/drawing/2014/main" id="{BF51EF41-9215-4207-AE02-7406735D62D4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3" name="Стрелка: шеврон 42">
              <a:extLst>
                <a:ext uri="{FF2B5EF4-FFF2-40B4-BE49-F238E27FC236}">
                  <a16:creationId xmlns:a16="http://schemas.microsoft.com/office/drawing/2014/main" id="{085BFD7A-1B2C-4D6C-B6AC-3739A32FD15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Финансово-экономическое </a:t>
              </a:r>
              <a:r>
                <a:rPr kumimoji="0" lang="ru-RU" sz="7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панирование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4" name="Стрелка: шеврон 43">
              <a:extLst>
                <a:ext uri="{FF2B5EF4-FFF2-40B4-BE49-F238E27FC236}">
                  <a16:creationId xmlns:a16="http://schemas.microsoft.com/office/drawing/2014/main" id="{3EC0683C-D090-4FD3-9A31-C07A9B1B1503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 Закупки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</p:grpSp>
      <p:sp>
        <p:nvSpPr>
          <p:cNvPr id="45" name="Google Shape;132;g1fff1c36bc9_0_36">
            <a:extLst>
              <a:ext uri="{FF2B5EF4-FFF2-40B4-BE49-F238E27FC236}">
                <a16:creationId xmlns:a16="http://schemas.microsoft.com/office/drawing/2014/main" id="{0E1178C2-EDEC-4BA8-832C-C4DBBD124DAB}"/>
              </a:ext>
            </a:extLst>
          </p:cNvPr>
          <p:cNvSpPr txBox="1"/>
          <p:nvPr/>
        </p:nvSpPr>
        <p:spPr bwMode="auto">
          <a:xfrm>
            <a:off x="364704" y="304401"/>
            <a:ext cx="11468142" cy="101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ИИ – ассистент по подготовке дополнительных соглашений и  сопроводительных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писем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B Sans Text Heavy"/>
              <a:cs typeface="SB Sans Text Heavy"/>
            </a:endParaRPr>
          </a:p>
        </p:txBody>
      </p:sp>
      <p:sp>
        <p:nvSpPr>
          <p:cNvPr id="35" name="Прямоугольник 124">
            <a:extLst>
              <a:ext uri="{FF2B5EF4-FFF2-40B4-BE49-F238E27FC236}">
                <a16:creationId xmlns:a16="http://schemas.microsoft.com/office/drawing/2014/main" id="{2509467E-4B4C-4D17-A20D-4F32A82BE71D}"/>
              </a:ext>
            </a:extLst>
          </p:cNvPr>
          <p:cNvSpPr/>
          <p:nvPr/>
        </p:nvSpPr>
        <p:spPr bwMode="auto">
          <a:xfrm>
            <a:off x="6485165" y="5448302"/>
            <a:ext cx="5048964" cy="789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Сокращение времени на анализ договоров и числа итераций согласования</a:t>
            </a:r>
            <a:endParaRPr lang="ru-RU" sz="1000" dirty="0">
              <a:solidFill>
                <a:schemeClr val="bg1"/>
              </a:solidFill>
              <a:effectLst/>
              <a:latin typeface="SB Sans Display"/>
              <a:ea typeface="Liberation Sans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Повышение полноты выявления рисков</a:t>
            </a: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Снижение финансовых потерь от </a:t>
            </a:r>
            <a:r>
              <a:rPr lang="ru-RU" sz="1000" dirty="0" err="1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невыявленных</a:t>
            </a: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 рисков</a:t>
            </a:r>
          </a:p>
          <a:p>
            <a:pPr marL="171450" lvl="0" indent="-1714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Ускорение цикла заключения сделок</a:t>
            </a:r>
            <a:endParaRPr lang="ru-RU" sz="1000" dirty="0">
              <a:solidFill>
                <a:schemeClr val="bg1"/>
              </a:solidFill>
              <a:effectLst/>
              <a:latin typeface="SB Sans Display"/>
              <a:ea typeface="Liberation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97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1F4E34-1B0E-ADD4-409C-1AE3EF74C68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7211499" name="Рисунок 4">
            <a:extLst>
              <a:ext uri="{FF2B5EF4-FFF2-40B4-BE49-F238E27FC236}">
                <a16:creationId xmlns:a16="http://schemas.microsoft.com/office/drawing/2014/main" id="{D526A069-AE0C-C8CA-A742-457266D3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5191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982E2697-347A-3502-DD62-E9CB216E2F52}"/>
              </a:ext>
            </a:extLst>
          </p:cNvPr>
          <p:cNvSpPr txBox="1"/>
          <p:nvPr/>
        </p:nvSpPr>
        <p:spPr bwMode="auto">
          <a:xfrm>
            <a:off x="369897" y="1484340"/>
            <a:ext cx="5726102" cy="3940072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1E1778DA-2D45-70B8-1C06-4DD6B72F81C9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A641B8DD-3031-A68B-E677-1E2D74E67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C31A7D0F-9FD3-42B1-BDBA-0F07A8CDE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E233ACC-8A01-C547-4B99-EBCF045E17D4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70835241" name="TextBox 14">
            <a:extLst>
              <a:ext uri="{FF2B5EF4-FFF2-40B4-BE49-F238E27FC236}">
                <a16:creationId xmlns:a16="http://schemas.microsoft.com/office/drawing/2014/main" id="{585D788D-2E9D-A2B4-45C8-CE57722C60BA}"/>
              </a:ext>
            </a:extLst>
          </p:cNvPr>
          <p:cNvSpPr txBox="1"/>
          <p:nvPr/>
        </p:nvSpPr>
        <p:spPr bwMode="auto">
          <a:xfrm>
            <a:off x="359152" y="5512647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6679AFC0-1FFA-9E92-C3B7-20BD76A16152}"/>
              </a:ext>
            </a:extLst>
          </p:cNvPr>
          <p:cNvSpPr txBox="1"/>
          <p:nvPr/>
        </p:nvSpPr>
        <p:spPr bwMode="auto">
          <a:xfrm>
            <a:off x="6226285" y="1478441"/>
            <a:ext cx="5640859" cy="5107646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sz="1600"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5D3ECDAF-C96A-EC87-B29E-9AD597CBA31E}"/>
              </a:ext>
            </a:extLst>
          </p:cNvPr>
          <p:cNvSpPr txBox="1"/>
          <p:nvPr/>
        </p:nvSpPr>
        <p:spPr bwMode="auto">
          <a:xfrm>
            <a:off x="364704" y="304402"/>
            <a:ext cx="10019517" cy="117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ИИ-ассистент по обработке спецификаций </a:t>
            </a:r>
          </a:p>
          <a:p>
            <a:pPr>
              <a:defRPr/>
            </a:pPr>
            <a:r>
              <a:rPr lang="en-US" sz="16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https://mbsgroup.ru/ai/zakupki/analitik-specifikacij/</a:t>
            </a:r>
            <a:endParaRPr lang="ru-RU" sz="1600" b="1" i="0" u="none" strike="noStrike" cap="none" spc="0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92F083A5-0BDC-6929-A022-AD51AA6D7CA5}"/>
              </a:ext>
            </a:extLst>
          </p:cNvPr>
          <p:cNvSpPr/>
          <p:nvPr/>
        </p:nvSpPr>
        <p:spPr bwMode="auto">
          <a:xfrm>
            <a:off x="514890" y="1581734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8B59F8F9-25DD-907A-8A9E-08CA91407710}"/>
              </a:ext>
            </a:extLst>
          </p:cNvPr>
          <p:cNvSpPr/>
          <p:nvPr/>
        </p:nvSpPr>
        <p:spPr bwMode="auto">
          <a:xfrm>
            <a:off x="1339152" y="1607127"/>
            <a:ext cx="44961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Менеджеры и специалисты по закупкам / снабжению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F2F7B0C6-304E-4379-5A91-85C0FC1E68A6}"/>
              </a:ext>
            </a:extLst>
          </p:cNvPr>
          <p:cNvSpPr/>
          <p:nvPr/>
        </p:nvSpPr>
        <p:spPr bwMode="auto">
          <a:xfrm>
            <a:off x="500184" y="3598090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1A1626B2-DCE2-BE66-6825-191B00271DF5}"/>
              </a:ext>
            </a:extLst>
          </p:cNvPr>
          <p:cNvSpPr/>
          <p:nvPr/>
        </p:nvSpPr>
        <p:spPr bwMode="auto">
          <a:xfrm>
            <a:off x="1339151" y="3598090"/>
            <a:ext cx="4658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Сократить закупочный бюджет за счёт </a:t>
            </a: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категорийных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скидок за объём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Рост операционный эффективности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Снизить издержки на обработку заявок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Усилить переговорную позицию и получить статус ключевого клиента</a:t>
            </a: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519C1714-A231-F365-82DD-3DAFC364B567}"/>
              </a:ext>
            </a:extLst>
          </p:cNvPr>
          <p:cNvSpPr/>
          <p:nvPr/>
        </p:nvSpPr>
        <p:spPr bwMode="auto">
          <a:xfrm>
            <a:off x="500185" y="2472629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E5112303-5157-D220-F47B-BBF6271D0823}"/>
              </a:ext>
            </a:extLst>
          </p:cNvPr>
          <p:cNvSpPr/>
          <p:nvPr/>
        </p:nvSpPr>
        <p:spPr bwMode="auto">
          <a:xfrm>
            <a:off x="514890" y="4715019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1217BF39-697E-EAEC-3A41-B626349D29EC}"/>
              </a:ext>
            </a:extLst>
          </p:cNvPr>
          <p:cNvSpPr/>
          <p:nvPr/>
        </p:nvSpPr>
        <p:spPr bwMode="auto">
          <a:xfrm>
            <a:off x="1339152" y="2472629"/>
            <a:ext cx="455473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Десятки разрозненных заявок из разных подразделений и филиалов — нет целостной картины потребности. Ручная обработка: каждая мелкая заявка запускает полный цикл согласований и закупки. Невозможно вручную выявить пересечения номенклатуры между отделами, консолидировать объём и использовать потенциал скидок.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5BC9701C-DA03-0D7F-688C-A74B0814DAE2}"/>
              </a:ext>
            </a:extLst>
          </p:cNvPr>
          <p:cNvSpPr/>
          <p:nvPr/>
        </p:nvSpPr>
        <p:spPr bwMode="auto">
          <a:xfrm>
            <a:off x="6428737" y="1567015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3AC23685-F3F3-DFF7-4ADF-C3DB8B538D24}"/>
              </a:ext>
            </a:extLst>
          </p:cNvPr>
          <p:cNvSpPr/>
          <p:nvPr/>
        </p:nvSpPr>
        <p:spPr bwMode="auto">
          <a:xfrm>
            <a:off x="6443035" y="1866650"/>
            <a:ext cx="52092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9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GenAI</a:t>
            </a: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‑ассистент проводит анализ входящих заявок и спецификаций из всех отделов и филиалов компании (холдинга). Семантически распознаёт идентичные и смежные позиции, анализирует найденные совпадения и дополняет их недостающими данными: характеристики, категории, теги для фильтров. На выходе формирует укрупнённые лоты по товарным категориям с расчётом потенциальной экономии и бюджета по каждому лоту</a:t>
            </a:r>
          </a:p>
          <a:p>
            <a:pPr algn="just">
              <a:defRPr/>
            </a:pPr>
            <a:endParaRPr lang="ru-RU" sz="9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</a:t>
            </a:r>
            <a:endParaRPr sz="9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Объединение десятков мелких заявок в крупные лоты по товарным категориям и видам номенклатуры.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​Распознавание одинаковых позиций с разными названиями, очистка и унификация формулировок.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​Автоматическое дополнение технических характеристик (вес, формат, материал и т.п.) для стандартизации позиций.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​Предложение категорий и тегов для аналитики и фильтрации, подготовка данных для отчётов и BI.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Расчёт экономии и бюджета по каждому укрупнённому лоту (до / после консолидации).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A15C074B-EBE5-F865-E5C3-B5F0607521AB}"/>
              </a:ext>
            </a:extLst>
          </p:cNvPr>
          <p:cNvSpPr/>
          <p:nvPr/>
        </p:nvSpPr>
        <p:spPr bwMode="auto">
          <a:xfrm>
            <a:off x="6485887" y="5442770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7DA6EF04-014D-7D4F-A361-0348F7A3A613}"/>
              </a:ext>
            </a:extLst>
          </p:cNvPr>
          <p:cNvSpPr/>
          <p:nvPr/>
        </p:nvSpPr>
        <p:spPr bwMode="auto">
          <a:xfrm>
            <a:off x="6541593" y="5683982"/>
            <a:ext cx="49361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Экономия закупочного бюджета </a:t>
            </a:r>
            <a:r>
              <a:rPr lang="ru-RU" sz="9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за счет ск</a:t>
            </a: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идок за объём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стоимости транзакции: меньше отдельных процедур и согласований, ниже нагрузка на специалистов закупок.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Время от заявки до контракта (дни) — ускорение закупочного цикла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Экономия закупочного бюджета за счёт скидок за объём и оптимизации лотов (снижение средней цены закупки по укрупнённым категориям).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65E71609-CFF7-49BE-06F0-99E5C5AE5A43}"/>
              </a:ext>
            </a:extLst>
          </p:cNvPr>
          <p:cNvSpPr/>
          <p:nvPr/>
        </p:nvSpPr>
        <p:spPr bwMode="auto">
          <a:xfrm>
            <a:off x="6428737" y="4239790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EA9A91B-BD87-B5F9-F27B-F03384662E57}"/>
              </a:ext>
            </a:extLst>
          </p:cNvPr>
          <p:cNvSpPr/>
          <p:nvPr/>
        </p:nvSpPr>
        <p:spPr bwMode="auto">
          <a:xfrm>
            <a:off x="6428737" y="4499084"/>
            <a:ext cx="5161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контента: ассистент понимает смысл позиции, а не только точное совпадение названий, и сам формирует нормализованные товарные описания.</a:t>
            </a:r>
          </a:p>
          <a:p>
            <a:pPr marL="195763" indent="-195763" algn="just">
              <a:buAutoNum type="arabicPeriod"/>
              <a:defRPr/>
            </a:pP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9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(запрос на естественном языке)</a:t>
            </a:r>
          </a:p>
          <a:p>
            <a:pPr marL="195763" indent="-195763" algn="just">
              <a:buAutoNum type="arabicPeriod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Учитывает результаты прошлых кампаний и рыночные данные других ИИ‑агентов (поиск поставщиков, аналитика цен) для улучшения прогнозов</a:t>
            </a:r>
          </a:p>
          <a:p>
            <a:pPr marL="195763" indent="-195763" algn="just">
              <a:buAutoNum type="arabicPeriod"/>
              <a:defRPr/>
            </a:pPr>
            <a:endParaRPr lang="ru-RU" sz="9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22343309" name="Группа 522343308">
            <a:extLst>
              <a:ext uri="{FF2B5EF4-FFF2-40B4-BE49-F238E27FC236}">
                <a16:creationId xmlns:a16="http://schemas.microsoft.com/office/drawing/2014/main" id="{19CFBE43-5F2D-4D7C-59ED-F94E0EBDE438}"/>
              </a:ext>
            </a:extLst>
          </p:cNvPr>
          <p:cNvGrpSpPr/>
          <p:nvPr/>
        </p:nvGrpSpPr>
        <p:grpSpPr bwMode="auto">
          <a:xfrm>
            <a:off x="609599" y="6057898"/>
            <a:ext cx="5281768" cy="436005"/>
            <a:chOff x="0" y="0"/>
            <a:chExt cx="5281768" cy="436005"/>
          </a:xfrm>
        </p:grpSpPr>
        <p:sp>
          <p:nvSpPr>
            <p:cNvPr id="532132085" name="Стрелка: шеврон 532132084">
              <a:extLst>
                <a:ext uri="{FF2B5EF4-FFF2-40B4-BE49-F238E27FC236}">
                  <a16:creationId xmlns:a16="http://schemas.microsoft.com/office/drawing/2014/main" id="{F6FF43F2-8A14-BC40-E8E7-48F4348745B7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1  Закупки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870496999" name="Стрелка: шеврон 870496998">
              <a:extLst>
                <a:ext uri="{FF2B5EF4-FFF2-40B4-BE49-F238E27FC236}">
                  <a16:creationId xmlns:a16="http://schemas.microsoft.com/office/drawing/2014/main" id="{BED947E0-E5B1-813B-E024-70EFEA1C004A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2. Склад и Логистика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96491993" name="Стрелка: шеврон 396491992">
              <a:extLst>
                <a:ext uri="{FF2B5EF4-FFF2-40B4-BE49-F238E27FC236}">
                  <a16:creationId xmlns:a16="http://schemas.microsoft.com/office/drawing/2014/main" id="{2672FA0B-2A0B-97B1-DCE3-66CD388E6682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3. Маркетинг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38194568" name="Стрелка: шеврон 438194567">
              <a:extLst>
                <a:ext uri="{FF2B5EF4-FFF2-40B4-BE49-F238E27FC236}">
                  <a16:creationId xmlns:a16="http://schemas.microsoft.com/office/drawing/2014/main" id="{003DF04C-C2C6-8032-7B26-E862C05E477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4.Продажи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2068843197" name="Стрелка: шеврон 2068843196">
              <a:extLst>
                <a:ext uri="{FF2B5EF4-FFF2-40B4-BE49-F238E27FC236}">
                  <a16:creationId xmlns:a16="http://schemas.microsoft.com/office/drawing/2014/main" id="{A14C89EC-017F-BB85-95AE-E153AE9F1CE8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5. Сервис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</p:grpSp>
      <p:sp>
        <p:nvSpPr>
          <p:cNvPr id="31" name="Прямоугольник 31">
            <a:extLst>
              <a:ext uri="{FF2B5EF4-FFF2-40B4-BE49-F238E27FC236}">
                <a16:creationId xmlns:a16="http://schemas.microsoft.com/office/drawing/2014/main" id="{6D5D47A3-34A8-460A-BEC0-429BE93DF3FC}"/>
              </a:ext>
            </a:extLst>
          </p:cNvPr>
          <p:cNvSpPr/>
          <p:nvPr/>
        </p:nvSpPr>
        <p:spPr bwMode="auto">
          <a:xfrm>
            <a:off x="2461014" y="4753073"/>
            <a:ext cx="32730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ERP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SRM</a:t>
            </a:r>
            <a:endParaRPr lang="ru-RU" sz="10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1С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165186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" name="Рисунок 5"/>
          <p:cNvPicPr/>
          <p:nvPr/>
        </p:nvPicPr>
        <p:blipFill>
          <a:blip r:embed="rId2"/>
          <a:srcRect l="3672" t="-105" r="41248" b="42781"/>
          <a:stretch/>
        </p:blipFill>
        <p:spPr bwMode="auto">
          <a:xfrm>
            <a:off x="0" y="176"/>
            <a:ext cx="12266458" cy="6857640"/>
          </a:xfrm>
          <a:prstGeom prst="rect">
            <a:avLst/>
          </a:prstGeom>
          <a:solidFill>
            <a:srgbClr val="222A35"/>
          </a:solidFill>
          <a:ln w="0">
            <a:noFill/>
          </a:ln>
        </p:spPr>
      </p:pic>
      <p:sp>
        <p:nvSpPr>
          <p:cNvPr id="1316155849" name="TextBox 12"/>
          <p:cNvSpPr txBox="1"/>
          <p:nvPr/>
        </p:nvSpPr>
        <p:spPr bwMode="auto">
          <a:xfrm>
            <a:off x="369897" y="1138699"/>
            <a:ext cx="5726102" cy="4226341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10716390" name="Google Shape;132;g1fff1c36bc9_0_36"/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/>
          <p:cNvSpPr txBox="1"/>
          <p:nvPr/>
        </p:nvSpPr>
        <p:spPr bwMode="auto">
          <a:xfrm>
            <a:off x="6214500" y="1138700"/>
            <a:ext cx="5640859" cy="5517606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/>
          <p:cNvSpPr txBox="1"/>
          <p:nvPr/>
        </p:nvSpPr>
        <p:spPr bwMode="auto">
          <a:xfrm>
            <a:off x="364704" y="304402"/>
            <a:ext cx="11034817" cy="76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4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 – Ассистент </a:t>
            </a:r>
            <a:r>
              <a:rPr lang="ru-RU" sz="2400" b="1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по анализу разговоров с клиентами </a:t>
            </a:r>
            <a:endParaRPr lang="ru-RU" sz="24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/>
          <p:cNvSpPr/>
          <p:nvPr/>
        </p:nvSpPr>
        <p:spPr bwMode="auto">
          <a:xfrm>
            <a:off x="550453" y="1326765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/>
          <p:cNvSpPr/>
          <p:nvPr/>
        </p:nvSpPr>
        <p:spPr bwMode="auto">
          <a:xfrm>
            <a:off x="1374715" y="1352158"/>
            <a:ext cx="44961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Менеджер по </a:t>
            </a:r>
            <a:r>
              <a:rPr lang="ru-RU" sz="1100" b="0" i="0" u="none" strike="noStrike" cap="none" spc="0" dirty="0" smtClean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продажам</a:t>
            </a:r>
            <a:r>
              <a:rPr lang="en-US" sz="1100" b="0" i="0" u="none" strike="noStrike" cap="none" spc="0" dirty="0" smtClean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lang="ru-RU" sz="1100" b="0" i="0" u="none" strike="noStrike" cap="none" spc="0" dirty="0" smtClean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недвижимости</a:t>
            </a:r>
            <a:endParaRPr sz="2400" dirty="0"/>
          </a:p>
        </p:txBody>
      </p:sp>
      <p:sp>
        <p:nvSpPr>
          <p:cNvPr id="452761506" name="Прямоугольник 67"/>
          <p:cNvSpPr/>
          <p:nvPr/>
        </p:nvSpPr>
        <p:spPr bwMode="auto">
          <a:xfrm>
            <a:off x="544565" y="3159880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/>
          <p:cNvSpPr/>
          <p:nvPr/>
        </p:nvSpPr>
        <p:spPr bwMode="auto">
          <a:xfrm>
            <a:off x="1383532" y="3159880"/>
            <a:ext cx="44968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Повышение операционной эффективности ускорения разбора и анализа телефонных и онлайн‑диалогов с клиентами выявления интересов и потребностей, оценки качества работы менеджеров и улучшения конверсии из обращения в сделку</a:t>
            </a:r>
            <a:endParaRPr dirty="0"/>
          </a:p>
        </p:txBody>
      </p:sp>
      <p:sp>
        <p:nvSpPr>
          <p:cNvPr id="1806757666" name="Прямоугольник 69"/>
          <p:cNvSpPr/>
          <p:nvPr/>
        </p:nvSpPr>
        <p:spPr bwMode="auto">
          <a:xfrm>
            <a:off x="535748" y="2217660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/>
          <p:cNvSpPr/>
          <p:nvPr/>
        </p:nvSpPr>
        <p:spPr bwMode="auto">
          <a:xfrm>
            <a:off x="535747" y="4311601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/>
          <p:cNvSpPr/>
          <p:nvPr/>
        </p:nvSpPr>
        <p:spPr bwMode="auto">
          <a:xfrm>
            <a:off x="1374715" y="2217660"/>
            <a:ext cx="455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Длительные сроки обработки больших массивов данных</a:t>
            </a:r>
            <a:endParaRPr dirty="0"/>
          </a:p>
          <a:p>
            <a:pPr marL="171450" marR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Субъективность оценки результатов диалога</a:t>
            </a:r>
            <a:endParaRPr dirty="0"/>
          </a:p>
        </p:txBody>
      </p:sp>
      <p:sp>
        <p:nvSpPr>
          <p:cNvPr id="529267214" name="Прямоугольник 31"/>
          <p:cNvSpPr/>
          <p:nvPr/>
        </p:nvSpPr>
        <p:spPr bwMode="auto">
          <a:xfrm>
            <a:off x="2381204" y="4352771"/>
            <a:ext cx="6094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CRM</a:t>
            </a:r>
            <a:endParaRPr lang="ru-RU"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103530817" name="Прямоугольник 113"/>
          <p:cNvSpPr/>
          <p:nvPr/>
        </p:nvSpPr>
        <p:spPr bwMode="auto">
          <a:xfrm>
            <a:off x="6403551" y="1283625"/>
            <a:ext cx="227440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/>
          <p:cNvSpPr/>
          <p:nvPr/>
        </p:nvSpPr>
        <p:spPr bwMode="auto">
          <a:xfrm>
            <a:off x="6379820" y="1651661"/>
            <a:ext cx="521831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Ассистент автоматически распознаёт речь и делает </a:t>
            </a: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транскрибацию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разговоров менеджеров с клиентами. Проводит семантический анализ: выделяет темы, интересы, возражения и риски ухода клиента, сопоставляя диалог с этапом воронки и историей в CRM. Оценивает качество общения по скриптам, тону и работе с потребностями. Генерирует краткое резюме разговора, рекомендации по доработке скриптов и сценарии тренажёров для обучения менеджеров.</a:t>
            </a:r>
            <a:endParaRPr dirty="0"/>
          </a:p>
        </p:txBody>
      </p:sp>
      <p:sp>
        <p:nvSpPr>
          <p:cNvPr id="958925173" name="Прямоугольник 121"/>
          <p:cNvSpPr/>
          <p:nvPr/>
        </p:nvSpPr>
        <p:spPr bwMode="auto">
          <a:xfrm>
            <a:off x="6403551" y="4696862"/>
            <a:ext cx="3796434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/>
          <p:cNvSpPr/>
          <p:nvPr/>
        </p:nvSpPr>
        <p:spPr bwMode="auto">
          <a:xfrm>
            <a:off x="6433139" y="5021640"/>
            <a:ext cx="51649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Конверсия в целевое действие (продажа, заявка, встреча) после внедрения системы</a:t>
            </a:r>
            <a:endParaRPr sz="2400" dirty="0"/>
          </a:p>
          <a:p>
            <a:pPr marL="195763" indent="-195763" algn="just"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Средняя продолжительность целевых диалогов (выявление потребностей, работа с возражениями)</a:t>
            </a:r>
            <a:endParaRPr sz="2400" dirty="0"/>
          </a:p>
          <a:p>
            <a:pPr marL="195763" indent="-195763" algn="just"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количества пропущенных возражений и </a:t>
            </a: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невыявленных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потребностей</a:t>
            </a:r>
            <a:endParaRPr sz="2400" dirty="0"/>
          </a:p>
          <a:p>
            <a:pPr marL="195763" indent="-195763" algn="just"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Степень соблюдения успешных скриптов и речевых модулей</a:t>
            </a:r>
            <a:endParaRPr sz="2400" dirty="0"/>
          </a:p>
          <a:p>
            <a:pPr marL="195763" indent="-195763" algn="just"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Время на обучение и ввод в должность нового менеджера</a:t>
            </a:r>
            <a:endParaRPr sz="2400" dirty="0"/>
          </a:p>
        </p:txBody>
      </p:sp>
      <p:sp>
        <p:nvSpPr>
          <p:cNvPr id="375857235" name="Прямоугольник 26"/>
          <p:cNvSpPr/>
          <p:nvPr/>
        </p:nvSpPr>
        <p:spPr bwMode="auto">
          <a:xfrm>
            <a:off x="6403551" y="2996215"/>
            <a:ext cx="18447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/>
          <p:cNvSpPr/>
          <p:nvPr/>
        </p:nvSpPr>
        <p:spPr bwMode="auto">
          <a:xfrm>
            <a:off x="6379819" y="3295938"/>
            <a:ext cx="521831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1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Используются большие языковые модели (LLM) для понимания естественной речи клиента и менеджера.</a:t>
            </a:r>
            <a:endParaRPr sz="2400" dirty="0"/>
          </a:p>
          <a:p>
            <a:pPr marL="195763" indent="-195763" algn="just">
              <a:buAutoNum type="arabicPeriod"/>
              <a:defRPr/>
            </a:pPr>
            <a:r>
              <a:rPr lang="ru-RU" sz="11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Модель генерирует новые тексты: резюме разговора, структурированные заметки в CRM, рекомендации по следующему шагу, улучшенные скрипты и тренировочные диалоги.</a:t>
            </a:r>
            <a:endParaRPr sz="2400" dirty="0"/>
          </a:p>
          <a:p>
            <a:pPr marL="195763" indent="-195763" algn="just">
              <a:buAutoNum type="arabicPeriod"/>
              <a:defRPr/>
            </a:pPr>
            <a:r>
              <a:rPr lang="ru-RU" sz="11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Ассистент динамически формирует персонализированные подсказки и сценарии</a:t>
            </a:r>
            <a:endParaRPr sz="2400" dirty="0"/>
          </a:p>
        </p:txBody>
      </p:sp>
      <p:sp>
        <p:nvSpPr>
          <p:cNvPr id="50" name="TextBox 14"/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1" name="Группа 50"/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52" name="Стрелка: шеврон 51"/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700" b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ru-RU" sz="600" b="1" i="0" u="none" strike="noStrike" cap="none" spc="0">
                  <a:solidFill>
                    <a:schemeClr val="bg1"/>
                  </a:solidFill>
                  <a:latin typeface="SB Sans Text Semibold"/>
                  <a:ea typeface="SB Sans Text Semibold"/>
                  <a:cs typeface="SB Sans Text Semibold"/>
                </a:rPr>
                <a:t>Поиск, выбор, оценка и приобретение ЗУ </a:t>
              </a:r>
              <a:endParaRPr lang="ru-RU" sz="600" b="1">
                <a:solidFill>
                  <a:schemeClr val="bg1"/>
                </a:solidFill>
                <a:latin typeface="SB Sans Text Semibold"/>
                <a:cs typeface="SB Sans Text Semibold"/>
              </a:endParaRP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3" name="Стрелка: шеврон 52"/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 Разработка концепции проекта. </a:t>
              </a:r>
              <a:endParaRPr/>
            </a:p>
          </p:txBody>
        </p:sp>
        <p:sp>
          <p:nvSpPr>
            <p:cNvPr id="54" name="Стрелка: шеврон 53"/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Проектирование 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5" name="Стрелка: шеврон 54"/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Реализация, передача помещений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6" name="Стрелка: шеврон 55"/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ru-RU" sz="700">
                  <a:latin typeface="SB Sans Display"/>
                  <a:ea typeface="SB Sans Display"/>
                  <a:cs typeface="SB Sans Display"/>
                </a:rPr>
                <a:t>Гарантийное обслуживание, эксплуотация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</p:grpSp>
      <p:sp>
        <p:nvSpPr>
          <p:cNvPr id="32" name="Прямоугольник с двумя скругленными противолежащими углами 49"/>
          <p:cNvSpPr/>
          <p:nvPr/>
        </p:nvSpPr>
        <p:spPr bwMode="auto">
          <a:xfrm>
            <a:off x="10300273" y="766968"/>
            <a:ext cx="1555085" cy="316199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rgbClr val="3FF977"/>
              </a:gs>
              <a:gs pos="55000">
                <a:srgbClr val="00C9BF"/>
              </a:gs>
              <a:gs pos="100000">
                <a:srgbClr val="05B5E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>
                <a:solidFill>
                  <a:srgbClr val="FFFFFF"/>
                </a:solidFill>
                <a:latin typeface="SB Sans Text Semibold"/>
                <a:ea typeface="SB Sans Text Semibold"/>
                <a:cs typeface="SB Sans Text Semibold"/>
              </a:rPr>
              <a:t>Реализация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995432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846958669" name="Google Shape;132;g1fff1c36bc9_0_36"/>
          <p:cNvSpPr txBox="1"/>
          <p:nvPr/>
        </p:nvSpPr>
        <p:spPr bwMode="auto">
          <a:xfrm>
            <a:off x="364707" y="304404"/>
            <a:ext cx="8681610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r>
              <a:rPr lang="ru-RU" sz="2800" b="1" i="0" u="none" strike="noStrike" cap="none" spc="0" dirty="0" smtClean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ЧАСТОТНЫЕ ФУНКЦИИ В КОМПАНИЯХ </a:t>
            </a:r>
          </a:p>
          <a:p>
            <a:pPr defTabSz="1219168">
              <a:buClr>
                <a:srgbClr val="000000"/>
              </a:buClr>
              <a:defRPr/>
            </a:pPr>
            <a:r>
              <a:rPr lang="ru-RU" sz="2800" b="1" i="0" u="none" strike="noStrike" cap="none" spc="0" dirty="0" smtClean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ДЛЯ ВНЕДРЕНИЯ ИИ АССИСТЕНТОВ</a:t>
            </a:r>
            <a:endParaRPr lang="ru-RU" sz="2800" b="1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81996" y="1471843"/>
          <a:ext cx="67617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>
            <p:extLst/>
          </p:nvPr>
        </p:nvGraphicFramePr>
        <p:xfrm>
          <a:off x="2990345" y="1471843"/>
          <a:ext cx="55679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/>
          <p:nvPr>
            <p:extLst/>
          </p:nvPr>
        </p:nvGraphicFramePr>
        <p:xfrm>
          <a:off x="5025044" y="1471843"/>
          <a:ext cx="615796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Прямоугольник 11"/>
          <p:cNvSpPr/>
          <p:nvPr/>
        </p:nvSpPr>
        <p:spPr bwMode="auto">
          <a:xfrm>
            <a:off x="206936" y="6474665"/>
            <a:ext cx="11860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/>
            </a:r>
            <a:br>
              <a:rPr lang="ru-RU" sz="900" dirty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Источник: Исследование </a:t>
            </a:r>
            <a:r>
              <a:rPr lang="ru-RU" sz="900" dirty="0">
                <a:solidFill>
                  <a:schemeClr val="bg1"/>
                </a:solidFill>
              </a:rPr>
              <a:t>«Искусственный интеллект в России — 2025: тренды и перспективы</a:t>
            </a:r>
            <a:r>
              <a:rPr lang="ru-RU" sz="900" dirty="0" smtClean="0">
                <a:solidFill>
                  <a:schemeClr val="bg1"/>
                </a:solidFill>
              </a:rPr>
              <a:t>», Яков </a:t>
            </a:r>
            <a:r>
              <a:rPr lang="ru-RU" sz="900" dirty="0">
                <a:solidFill>
                  <a:schemeClr val="bg1"/>
                </a:solidFill>
              </a:rPr>
              <a:t>и Партнеры, декабрь 2025</a:t>
            </a:r>
          </a:p>
        </p:txBody>
      </p:sp>
    </p:spTree>
    <p:extLst>
      <p:ext uri="{BB962C8B-B14F-4D97-AF65-F5344CB8AC3E}">
        <p14:creationId xmlns:p14="http://schemas.microsoft.com/office/powerpoint/2010/main" val="289224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1" name="Рисунок 5"/>
          <p:cNvPicPr/>
          <p:nvPr/>
        </p:nvPicPr>
        <p:blipFill>
          <a:blip r:embed="rId2"/>
          <a:srcRect l="3672" t="-105" r="41248" b="42781"/>
          <a:stretch/>
        </p:blipFill>
        <p:spPr bwMode="auto">
          <a:xfrm>
            <a:off x="0" y="176"/>
            <a:ext cx="12266458" cy="6857640"/>
          </a:xfrm>
          <a:prstGeom prst="rect">
            <a:avLst/>
          </a:prstGeom>
          <a:solidFill>
            <a:srgbClr val="222A35"/>
          </a:solidFill>
          <a:ln w="0">
            <a:noFill/>
          </a:ln>
        </p:spPr>
      </p:pic>
      <p:sp>
        <p:nvSpPr>
          <p:cNvPr id="1316155849" name="TextBox 12"/>
          <p:cNvSpPr txBox="1"/>
          <p:nvPr/>
        </p:nvSpPr>
        <p:spPr bwMode="auto">
          <a:xfrm>
            <a:off x="369897" y="1138699"/>
            <a:ext cx="5726102" cy="4226341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srgbClr val="FFFFF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10716390" name="Google Shape;132;g1fff1c36bc9_0_36"/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sz="2650" b="0" i="0" u="none" strike="noStrike" cap="none" spc="0">
              <a:ln>
                <a:noFill/>
              </a:ln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/>
          <p:cNvSpPr txBox="1"/>
          <p:nvPr/>
        </p:nvSpPr>
        <p:spPr bwMode="auto">
          <a:xfrm>
            <a:off x="6214500" y="1138700"/>
            <a:ext cx="5640859" cy="5517606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srgbClr val="FFFFF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/>
          <p:cNvSpPr txBox="1"/>
          <p:nvPr/>
        </p:nvSpPr>
        <p:spPr bwMode="auto">
          <a:xfrm>
            <a:off x="364704" y="304402"/>
            <a:ext cx="9395291" cy="76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Text Heavy"/>
                <a:ea typeface="SB Sans Text Heavy"/>
                <a:cs typeface="SB Sans Text Heavy"/>
              </a:rPr>
              <a:t>ИИ – Ассистент </a:t>
            </a:r>
            <a:r>
              <a:rPr lang="ru-RU" sz="2400" b="1" dirty="0">
                <a:solidFill>
                  <a:srgbClr val="FFFFFF"/>
                </a:solidFill>
                <a:latin typeface="SB Sans Text Heavy"/>
                <a:ea typeface="SB Sans Text Heavy"/>
                <a:cs typeface="SB Sans Text Heavy"/>
              </a:rPr>
              <a:t>для менеджера по продажам</a:t>
            </a:r>
            <a:endParaRPr lang="ru-RU" sz="2400" b="1" i="0" u="none" strike="noStrike" cap="none" spc="0" dirty="0">
              <a:ln>
                <a:noFill/>
              </a:ln>
              <a:solidFill>
                <a:srgbClr val="FFFFFF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/>
          <p:cNvSpPr/>
          <p:nvPr/>
        </p:nvSpPr>
        <p:spPr bwMode="auto">
          <a:xfrm>
            <a:off x="550453" y="1326765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 i="0" u="none" strike="noStrike" cap="none" spc="0">
              <a:ln>
                <a:noFill/>
              </a:ln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/>
          <p:cNvSpPr/>
          <p:nvPr/>
        </p:nvSpPr>
        <p:spPr bwMode="auto">
          <a:xfrm>
            <a:off x="1374715" y="1352158"/>
            <a:ext cx="44961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Менеджер по продажам</a:t>
            </a:r>
            <a:endParaRPr sz="2400" dirty="0"/>
          </a:p>
        </p:txBody>
      </p:sp>
      <p:sp>
        <p:nvSpPr>
          <p:cNvPr id="452761506" name="Прямоугольник 67"/>
          <p:cNvSpPr/>
          <p:nvPr/>
        </p:nvSpPr>
        <p:spPr bwMode="auto">
          <a:xfrm>
            <a:off x="544565" y="3159880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 i="0" u="none" strike="noStrike" cap="none" spc="0">
              <a:ln>
                <a:noFill/>
              </a:ln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/>
          <p:cNvSpPr/>
          <p:nvPr/>
        </p:nvSpPr>
        <p:spPr bwMode="auto">
          <a:xfrm>
            <a:off x="1383532" y="3159880"/>
            <a:ext cx="449686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Повышение операционной эффективности и ускорения подбора персонализированных предложений по объектам и сопутствующим условиям (ипотека, рассрочка, услуги) для каждого клиента, повышение конверсии и средний чек за счёт интеллектуальных подсказок менеджеру.</a:t>
            </a:r>
            <a:endParaRPr sz="2400" dirty="0"/>
          </a:p>
        </p:txBody>
      </p:sp>
      <p:sp>
        <p:nvSpPr>
          <p:cNvPr id="1806757666" name="Прямоугольник 69"/>
          <p:cNvSpPr/>
          <p:nvPr/>
        </p:nvSpPr>
        <p:spPr bwMode="auto">
          <a:xfrm>
            <a:off x="535748" y="2217660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 i="0" u="none" strike="noStrike" cap="none" spc="0">
              <a:ln>
                <a:noFill/>
              </a:ln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/>
          <p:cNvSpPr/>
          <p:nvPr/>
        </p:nvSpPr>
        <p:spPr bwMode="auto">
          <a:xfrm>
            <a:off x="535747" y="4311601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 i="0" u="none" strike="noStrike" cap="none" spc="0">
              <a:ln>
                <a:noFill/>
              </a:ln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marL="0" marR="0" lvl="0" indent="0" algn="l" defTabSz="91431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lang="en-US" sz="1050" b="0" i="0" u="none" strike="noStrike" cap="none" spc="0">
                <a:ln>
                  <a:noFill/>
                </a:ln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 i="0" u="none" strike="noStrike" cap="none" spc="0">
                <a:ln>
                  <a:noFill/>
                </a:ln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 i="0" u="none" strike="noStrike" cap="none" spc="0">
              <a:ln>
                <a:noFill/>
              </a:ln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/>
          <p:cNvSpPr/>
          <p:nvPr/>
        </p:nvSpPr>
        <p:spPr bwMode="auto">
          <a:xfrm>
            <a:off x="1374715" y="2217660"/>
            <a:ext cx="455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105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Предложение клиентам неконкурентоспособных условий покупки объектов недвижимости</a:t>
            </a:r>
            <a:endParaRPr sz="2000" dirty="0"/>
          </a:p>
          <a:p>
            <a:pPr marL="171450" marR="0" lvl="0" indent="-1714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105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Отсутствие учета персональных предпочтений клиента</a:t>
            </a:r>
            <a:endParaRPr sz="2000" dirty="0"/>
          </a:p>
          <a:p>
            <a:pPr marL="171450" marR="0" lvl="0" indent="-1714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105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Длительные сроки ответа на запрос клиента </a:t>
            </a:r>
            <a:endParaRPr sz="2000" dirty="0"/>
          </a:p>
        </p:txBody>
      </p:sp>
      <p:sp>
        <p:nvSpPr>
          <p:cNvPr id="1103530817" name="Прямоугольник 113"/>
          <p:cNvSpPr/>
          <p:nvPr/>
        </p:nvSpPr>
        <p:spPr bwMode="auto">
          <a:xfrm>
            <a:off x="6403550" y="1283626"/>
            <a:ext cx="2867449" cy="31892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 i="0" u="none" strike="noStrike" cap="none" spc="0" dirty="0">
              <a:ln>
                <a:noFill/>
              </a:ln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58925173" name="Прямоугольник 121"/>
          <p:cNvSpPr/>
          <p:nvPr/>
        </p:nvSpPr>
        <p:spPr bwMode="auto">
          <a:xfrm>
            <a:off x="6433139" y="5034406"/>
            <a:ext cx="4175594" cy="31892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i="0" u="none" strike="noStrike" cap="none" spc="0" dirty="0">
              <a:ln>
                <a:noFill/>
              </a:ln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/>
          <p:cNvSpPr/>
          <p:nvPr/>
        </p:nvSpPr>
        <p:spPr bwMode="auto">
          <a:xfrm>
            <a:off x="6433139" y="5326676"/>
            <a:ext cx="50890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marR="0" lvl="0" indent="-195763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Снижение нагрузки на операторов (количество обращений на одного оператора в смену)</a:t>
            </a:r>
            <a:endParaRPr dirty="0"/>
          </a:p>
          <a:p>
            <a:pPr marL="195763" marR="0" lvl="0" indent="-195763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Индекс удовлетворенности клиентов (CSI) после взаимодействия с чат-ботом и службой поддержки</a:t>
            </a:r>
            <a:endParaRPr dirty="0"/>
          </a:p>
          <a:p>
            <a:pPr marL="195763" marR="0" lvl="0" indent="-195763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Снижение количества повторных обращений по одной и той же проблеме</a:t>
            </a:r>
            <a:endParaRPr dirty="0"/>
          </a:p>
          <a:p>
            <a:pPr marL="195763" marR="0" lvl="0" indent="-195763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Снижение операционных затрат на обработку одного обращения</a:t>
            </a:r>
            <a:endParaRPr dirty="0"/>
          </a:p>
          <a:p>
            <a:pPr marL="195763" marR="0" lvl="0" indent="-195763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Экономия на фонде оплаты труда за счет оптимизации нагрузки или перераспределения персонала на более сложные задачи</a:t>
            </a:r>
            <a:endParaRPr dirty="0"/>
          </a:p>
        </p:txBody>
      </p:sp>
      <p:sp>
        <p:nvSpPr>
          <p:cNvPr id="375857235" name="Прямоугольник 26"/>
          <p:cNvSpPr/>
          <p:nvPr/>
        </p:nvSpPr>
        <p:spPr bwMode="auto">
          <a:xfrm>
            <a:off x="6403551" y="2801482"/>
            <a:ext cx="18447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i="0" u="none" strike="noStrike" cap="none" spc="0" dirty="0" err="1">
                <a:ln>
                  <a:noFill/>
                </a:ln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i="0" u="none" strike="noStrike" cap="none" spc="0" dirty="0">
              <a:ln>
                <a:noFill/>
              </a:ln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/>
          <p:cNvSpPr/>
          <p:nvPr/>
        </p:nvSpPr>
        <p:spPr bwMode="auto">
          <a:xfrm>
            <a:off x="6433139" y="3102686"/>
            <a:ext cx="51618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marR="0" lvl="0" indent="-195763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sz="10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Ассистент не выбирает готовый шаблон, а генерирует ответ на естественном языке, подстраиваясь под конкретный запрос, историю обращений и контекст по дому.</a:t>
            </a:r>
            <a:endParaRPr dirty="0"/>
          </a:p>
          <a:p>
            <a:pPr marL="195763" marR="0" lvl="0" indent="-195763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sz="10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Он обобщает данные из разных систем (нормативы, регламенты, договоры, АДС) и на их основе создает новые тексты: объяснения начислений, памятки, инструкции, отчёты.</a:t>
            </a:r>
            <a:endParaRPr dirty="0"/>
          </a:p>
          <a:p>
            <a:pPr marL="195763" marR="0" lvl="0" indent="-195763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sz="10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Генеративный ИИ ведёт свободный диалог: понимает разные формулировки, задаёт уточняющие вопросы и переводит сложные юридические и технические термины на понятный язык.</a:t>
            </a:r>
            <a:endParaRPr dirty="0"/>
          </a:p>
          <a:p>
            <a:pPr marL="195763" marR="0" lvl="0" indent="-195763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sz="10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Обучение на реальных обращениях жителей позволяет ассистенту предлагать решения и подсказывать оптимальные действия, а не просто следовать жёстко прописанным сценариям.</a:t>
            </a:r>
            <a:endParaRPr dirty="0"/>
          </a:p>
        </p:txBody>
      </p:sp>
      <p:sp>
        <p:nvSpPr>
          <p:cNvPr id="50" name="TextBox 14"/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>
              <a:ln>
                <a:noFill/>
              </a:ln>
              <a:solidFill>
                <a:srgbClr val="FFFFFF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1" name="Группа 50"/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52" name="Стрелка: шеврон 51"/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6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ru-RU" sz="500" b="1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SB Sans Text Semibold"/>
                  <a:ea typeface="SB Sans Text Semibold"/>
                  <a:cs typeface="SB Sans Text Semibold"/>
                </a:rPr>
                <a:t>Поиск, выбор, оценка и приобретение ЗУ </a:t>
              </a:r>
              <a:endParaRPr lang="ru-RU" sz="5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SB Sans Text Semibold"/>
                <a:cs typeface="SB Sans Text Semibold"/>
              </a:endParaRPr>
            </a:p>
            <a:p>
              <a:pPr marL="0" marR="0" lvl="0" indent="0" algn="ctr" defTabSz="914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6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3" name="Стрелка: шеврон 52"/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6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SB Sans Display"/>
                  <a:ea typeface="SB Sans Display"/>
                  <a:cs typeface="SB Sans Display"/>
                </a:rPr>
                <a:t> Разработка концепции проекта. </a:t>
              </a:r>
              <a:endParaRPr sz="1600"/>
            </a:p>
          </p:txBody>
        </p:sp>
        <p:sp>
          <p:nvSpPr>
            <p:cNvPr id="54" name="Стрелка: шеврон 53"/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6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SB Sans Display"/>
                  <a:ea typeface="SB Sans Display"/>
                  <a:cs typeface="SB Sans Display"/>
                </a:rPr>
                <a:t>Проектирование </a:t>
              </a:r>
              <a:endParaRPr sz="6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5" name="Стрелка: шеврон 54"/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6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SB Sans Display"/>
                  <a:ea typeface="SB Sans Display"/>
                  <a:cs typeface="SB Sans Display"/>
                </a:rPr>
                <a:t>Реализация, передача помещений</a:t>
              </a:r>
              <a:endParaRPr sz="6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6" name="Стрелка: шеврон 55"/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6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SB Sans Display"/>
                  <a:ea typeface="SB Sans Display"/>
                  <a:cs typeface="SB Sans Display"/>
                </a:rPr>
                <a:t> Гарантийное обслуживание, эксплуотация</a:t>
              </a:r>
              <a:endParaRPr sz="6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endParaRPr>
            </a:p>
          </p:txBody>
        </p:sp>
      </p:grpSp>
      <p:sp>
        <p:nvSpPr>
          <p:cNvPr id="28" name="Прямоугольник 114"/>
          <p:cNvSpPr/>
          <p:nvPr/>
        </p:nvSpPr>
        <p:spPr bwMode="auto">
          <a:xfrm>
            <a:off x="6502513" y="1558254"/>
            <a:ext cx="50197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5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Ассистент на основе данных о клиенте и объектах считает стоимость с учётом скидок и платежей и готовит точные цифры для презентации клиенту. Анализирует бюджет и цели покупки, чтобы предложить релевантные объекты и условия сделки. Подсвечивает ключевые аргументы для этого клиента, формирует коммерческое предложение и сценарий общения. Фиксирует итоги диалога в CRM, помогает выделять приоритетные </a:t>
            </a:r>
            <a:r>
              <a:rPr lang="ru-RU" sz="1050" b="0" i="0" u="none" strike="noStrike" cap="none" spc="0" dirty="0" err="1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лиды</a:t>
            </a:r>
            <a:r>
              <a:rPr lang="ru-RU" sz="105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 и напоминать о следующих шагах. </a:t>
            </a:r>
            <a:endParaRPr dirty="0"/>
          </a:p>
        </p:txBody>
      </p:sp>
      <p:sp>
        <p:nvSpPr>
          <p:cNvPr id="29" name="Прямоугольник 31"/>
          <p:cNvSpPr/>
          <p:nvPr/>
        </p:nvSpPr>
        <p:spPr bwMode="auto">
          <a:xfrm>
            <a:off x="2381204" y="4352771"/>
            <a:ext cx="6094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CRM</a:t>
            </a:r>
            <a:endParaRPr lang="ru-RU" sz="11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0" name="Прямоугольник с двумя скругленными противолежащими углами 49"/>
          <p:cNvSpPr/>
          <p:nvPr/>
        </p:nvSpPr>
        <p:spPr bwMode="auto">
          <a:xfrm>
            <a:off x="10300273" y="766968"/>
            <a:ext cx="1555085" cy="316199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rgbClr val="3FF977"/>
              </a:gs>
              <a:gs pos="55000">
                <a:srgbClr val="00C9BF"/>
              </a:gs>
              <a:gs pos="100000">
                <a:srgbClr val="05B5E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>
                <a:solidFill>
                  <a:srgbClr val="FFFFFF"/>
                </a:solidFill>
                <a:latin typeface="SB Sans Text Semibold"/>
                <a:ea typeface="SB Sans Text Semibold"/>
                <a:cs typeface="SB Sans Text Semibold"/>
              </a:rPr>
              <a:t>Реализация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2778186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1" name="Рисунок 5"/>
          <p:cNvPicPr/>
          <p:nvPr/>
        </p:nvPicPr>
        <p:blipFill>
          <a:blip r:embed="rId2"/>
          <a:srcRect l="3672" t="-105" r="41248" b="42781"/>
          <a:stretch/>
        </p:blipFill>
        <p:spPr bwMode="auto">
          <a:xfrm>
            <a:off x="0" y="176"/>
            <a:ext cx="12266458" cy="6857640"/>
          </a:xfrm>
          <a:prstGeom prst="rect">
            <a:avLst/>
          </a:prstGeom>
          <a:solidFill>
            <a:srgbClr val="222A35"/>
          </a:solidFill>
          <a:ln w="0">
            <a:noFill/>
          </a:ln>
        </p:spPr>
      </p:pic>
      <p:sp>
        <p:nvSpPr>
          <p:cNvPr id="1316155849" name="TextBox 12"/>
          <p:cNvSpPr txBox="1"/>
          <p:nvPr/>
        </p:nvSpPr>
        <p:spPr bwMode="auto">
          <a:xfrm>
            <a:off x="369897" y="1138699"/>
            <a:ext cx="5726102" cy="4226341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srgbClr val="FFFFF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10716390" name="Google Shape;132;g1fff1c36bc9_0_36"/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sz="2650" b="0" i="0" u="none" strike="noStrike" cap="none" spc="0">
              <a:ln>
                <a:noFill/>
              </a:ln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/>
          <p:cNvSpPr txBox="1"/>
          <p:nvPr/>
        </p:nvSpPr>
        <p:spPr bwMode="auto">
          <a:xfrm>
            <a:off x="6214500" y="1138700"/>
            <a:ext cx="5640859" cy="5517606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srgbClr val="FFFFF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/>
          <p:cNvSpPr txBox="1"/>
          <p:nvPr/>
        </p:nvSpPr>
        <p:spPr bwMode="auto">
          <a:xfrm>
            <a:off x="364704" y="304402"/>
            <a:ext cx="9395291" cy="76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Text Heavy"/>
                <a:ea typeface="SB Sans Text Heavy"/>
                <a:cs typeface="SB Sans Text Heavy"/>
              </a:rPr>
              <a:t>ИИ – Ассистент для взаимодействия с жителями УК </a:t>
            </a:r>
            <a:endParaRPr lang="ru-RU" sz="2400" b="1" i="0" u="none" strike="noStrike" cap="none" spc="0" dirty="0">
              <a:ln>
                <a:noFill/>
              </a:ln>
              <a:solidFill>
                <a:srgbClr val="FFFFFF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/>
          <p:cNvSpPr/>
          <p:nvPr/>
        </p:nvSpPr>
        <p:spPr bwMode="auto">
          <a:xfrm>
            <a:off x="550453" y="1326765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 i="0" u="none" strike="noStrike" cap="none" spc="0">
              <a:ln>
                <a:noFill/>
              </a:ln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/>
          <p:cNvSpPr/>
          <p:nvPr/>
        </p:nvSpPr>
        <p:spPr bwMode="auto">
          <a:xfrm>
            <a:off x="1374715" y="1352158"/>
            <a:ext cx="25538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Специалист УК, житель дома</a:t>
            </a:r>
            <a:endParaRPr sz="2400" dirty="0"/>
          </a:p>
        </p:txBody>
      </p:sp>
      <p:sp>
        <p:nvSpPr>
          <p:cNvPr id="452761506" name="Прямоугольник 67"/>
          <p:cNvSpPr/>
          <p:nvPr/>
        </p:nvSpPr>
        <p:spPr bwMode="auto">
          <a:xfrm>
            <a:off x="544565" y="3159880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 i="0" u="none" strike="noStrike" cap="none" spc="0">
              <a:ln>
                <a:noFill/>
              </a:ln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/>
          <p:cNvSpPr/>
          <p:nvPr/>
        </p:nvSpPr>
        <p:spPr bwMode="auto">
          <a:xfrm>
            <a:off x="1383532" y="3159880"/>
            <a:ext cx="449686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Повышение операционной эффективности и ускорения подбора персонализированных предложений по объектам и сопутствующим условиям (ипотека, рассрочка, услуги) для каждого клиента, повысить конверсию и средний чек за счёт интеллектуальных подсказок менеджеру.</a:t>
            </a:r>
            <a:endParaRPr dirty="0"/>
          </a:p>
        </p:txBody>
      </p:sp>
      <p:sp>
        <p:nvSpPr>
          <p:cNvPr id="1806757666" name="Прямоугольник 69"/>
          <p:cNvSpPr/>
          <p:nvPr/>
        </p:nvSpPr>
        <p:spPr bwMode="auto">
          <a:xfrm>
            <a:off x="535748" y="2217660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 i="0" u="none" strike="noStrike" cap="none" spc="0">
              <a:ln>
                <a:noFill/>
              </a:ln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/>
          <p:cNvSpPr/>
          <p:nvPr/>
        </p:nvSpPr>
        <p:spPr bwMode="auto">
          <a:xfrm>
            <a:off x="535747" y="4311601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 i="0" u="none" strike="noStrike" cap="none" spc="0">
              <a:ln>
                <a:noFill/>
              </a:ln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marL="0" marR="0" lvl="0" indent="0" algn="l" defTabSz="91431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lang="en-US" sz="1050" b="0" i="0" u="none" strike="noStrike" cap="none" spc="0">
                <a:ln>
                  <a:noFill/>
                </a:ln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 i="0" u="none" strike="noStrike" cap="none" spc="0">
                <a:ln>
                  <a:noFill/>
                </a:ln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 i="0" u="none" strike="noStrike" cap="none" spc="0">
              <a:ln>
                <a:noFill/>
              </a:ln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/>
          <p:cNvSpPr/>
          <p:nvPr/>
        </p:nvSpPr>
        <p:spPr bwMode="auto">
          <a:xfrm>
            <a:off x="1374715" y="2217660"/>
            <a:ext cx="45547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11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Длительные сроки обработки и маршрутизации обращений</a:t>
            </a:r>
            <a:endParaRPr dirty="0"/>
          </a:p>
          <a:p>
            <a:pPr marL="171450" marR="0" lvl="0" indent="-1714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11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Значительная нагрузка на сотрудников от рутинных операций</a:t>
            </a:r>
            <a:endParaRPr dirty="0"/>
          </a:p>
          <a:p>
            <a:pPr marL="171450" marR="0" lvl="0" indent="-1714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11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Несвоевременные ответы службы поддержки</a:t>
            </a:r>
            <a:endParaRPr dirty="0"/>
          </a:p>
        </p:txBody>
      </p:sp>
      <p:sp>
        <p:nvSpPr>
          <p:cNvPr id="1103530817" name="Прямоугольник 113"/>
          <p:cNvSpPr/>
          <p:nvPr/>
        </p:nvSpPr>
        <p:spPr bwMode="auto">
          <a:xfrm>
            <a:off x="6403550" y="1283626"/>
            <a:ext cx="2664249" cy="31892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 i="0" u="none" strike="noStrike" cap="none" spc="0" dirty="0">
              <a:ln>
                <a:noFill/>
              </a:ln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58925173" name="Прямоугольник 121"/>
          <p:cNvSpPr/>
          <p:nvPr/>
        </p:nvSpPr>
        <p:spPr bwMode="auto">
          <a:xfrm>
            <a:off x="6403551" y="4709485"/>
            <a:ext cx="3896722" cy="31892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i="0" u="none" strike="noStrike" cap="none" spc="0" dirty="0">
              <a:ln>
                <a:noFill/>
              </a:ln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/>
          <p:cNvSpPr/>
          <p:nvPr/>
        </p:nvSpPr>
        <p:spPr bwMode="auto">
          <a:xfrm>
            <a:off x="6433139" y="5021640"/>
            <a:ext cx="510850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marR="0" lvl="0" indent="-195763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iberation Sans"/>
              <a:buChar char="•"/>
              <a:defRPr/>
            </a:pPr>
            <a:r>
              <a:rPr lang="ru-RU" sz="105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Уменьшение среднего времени подбора предложения для клиента</a:t>
            </a:r>
            <a:endParaRPr sz="1050" dirty="0"/>
          </a:p>
          <a:p>
            <a:pPr marL="195763" marR="0" lvl="0" indent="-195763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iberation Sans"/>
              <a:buChar char="•"/>
              <a:defRPr/>
            </a:pPr>
            <a:r>
              <a:rPr lang="ru-RU" sz="105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Повышение удовлетворенности клиентов по итогам взаимодействия</a:t>
            </a:r>
            <a:endParaRPr sz="1050" dirty="0"/>
          </a:p>
          <a:p>
            <a:pPr marL="195763" marR="0" lvl="0" indent="-195763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iberation Sans"/>
              <a:buChar char="•"/>
              <a:defRPr/>
            </a:pPr>
            <a:r>
              <a:rPr lang="ru-RU" sz="105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Рост конверсии </a:t>
            </a:r>
            <a:r>
              <a:rPr lang="ru-RU" sz="1050" b="0" i="0" u="none" strike="noStrike" cap="none" spc="0" dirty="0" err="1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лидов</a:t>
            </a:r>
            <a:r>
              <a:rPr lang="ru-RU" sz="105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 в сделки (%)</a:t>
            </a:r>
            <a:endParaRPr sz="1050" dirty="0"/>
          </a:p>
          <a:p>
            <a:pPr marL="195763" marR="0" lvl="0" indent="-195763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iberation Sans"/>
              <a:buChar char="•"/>
              <a:defRPr/>
            </a:pPr>
            <a:r>
              <a:rPr lang="ru-RU" sz="105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Сокращение затрат времени менеджеров на рутинные операции (экономия рабочего времени)</a:t>
            </a:r>
            <a:endParaRPr sz="1050" dirty="0"/>
          </a:p>
          <a:p>
            <a:pPr marL="195763" marR="0" lvl="0" indent="-195763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iberation Sans"/>
              <a:buChar char="•"/>
              <a:defRPr/>
            </a:pPr>
            <a:r>
              <a:rPr lang="ru-RU" sz="105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Рост выручки за счет улучшенного подбора предложений и сопутствующих услуг</a:t>
            </a:r>
            <a:endParaRPr sz="1050" dirty="0"/>
          </a:p>
        </p:txBody>
      </p:sp>
      <p:sp>
        <p:nvSpPr>
          <p:cNvPr id="375857235" name="Прямоугольник 26"/>
          <p:cNvSpPr/>
          <p:nvPr/>
        </p:nvSpPr>
        <p:spPr bwMode="auto">
          <a:xfrm>
            <a:off x="6403551" y="2996215"/>
            <a:ext cx="18447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i="0" u="none" strike="noStrike" cap="none" spc="0">
                <a:ln>
                  <a:noFill/>
                </a:ln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i="0" u="none" strike="noStrike" cap="none" spc="0">
              <a:ln>
                <a:noFill/>
              </a:ln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/>
          <p:cNvSpPr/>
          <p:nvPr/>
        </p:nvSpPr>
        <p:spPr bwMode="auto">
          <a:xfrm>
            <a:off x="6379820" y="3295938"/>
            <a:ext cx="51618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marR="0" lvl="0" indent="-195763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sz="105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Ассистент использует LLM на естественном языке и интерпретации их в терминах объектов, условий сделки и ограничений бюджета.</a:t>
            </a:r>
            <a:endParaRPr sz="1050" dirty="0"/>
          </a:p>
          <a:p>
            <a:pPr marL="195763" marR="0" lvl="0" indent="-195763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sz="105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Генеративная модель формирует новые тексты: персональные предложения, обоснование выгоды, пояснения по структуре платежей, сценарии диалога и шаблоны писем/сообщений для клиента.</a:t>
            </a:r>
            <a:endParaRPr sz="1050" dirty="0"/>
          </a:p>
          <a:p>
            <a:pPr marL="195763" marR="0" lvl="0" indent="-195763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sz="105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​Рекомендации и подсказки динамически подстраиваются под контекст сделки, историю взаимодействий и реакцию клиента, а не выбираются из жёсткого набора правил.</a:t>
            </a:r>
            <a:endParaRPr sz="1050" dirty="0"/>
          </a:p>
        </p:txBody>
      </p:sp>
      <p:sp>
        <p:nvSpPr>
          <p:cNvPr id="50" name="TextBox 14"/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>
              <a:ln>
                <a:noFill/>
              </a:ln>
              <a:solidFill>
                <a:srgbClr val="FFFFFF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1" name="Группа 50"/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52" name="Стрелка: шеврон 51"/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6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ru-RU" sz="500" b="1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SB Sans Text Semibold"/>
                  <a:ea typeface="SB Sans Text Semibold"/>
                  <a:cs typeface="SB Sans Text Semibold"/>
                </a:rPr>
                <a:t>Поиск, выбор, оценка и приобретение ЗУ </a:t>
              </a:r>
              <a:endParaRPr lang="ru-RU" sz="5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SB Sans Text Semibold"/>
                <a:cs typeface="SB Sans Text Semibold"/>
              </a:endParaRPr>
            </a:p>
            <a:p>
              <a:pPr marL="0" marR="0" lvl="0" indent="0" algn="ctr" defTabSz="914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6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3" name="Стрелка: шеврон 52"/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6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SB Sans Display"/>
                  <a:ea typeface="SB Sans Display"/>
                  <a:cs typeface="SB Sans Display"/>
                </a:rPr>
                <a:t> Разработка концепции проекта. </a:t>
              </a:r>
              <a:endParaRPr sz="1600"/>
            </a:p>
          </p:txBody>
        </p:sp>
        <p:sp>
          <p:nvSpPr>
            <p:cNvPr id="54" name="Стрелка: шеврон 53"/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6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SB Sans Display"/>
                  <a:ea typeface="SB Sans Display"/>
                  <a:cs typeface="SB Sans Display"/>
                </a:rPr>
                <a:t>Проектирование </a:t>
              </a:r>
              <a:endParaRPr sz="6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5" name="Стрелка: шеврон 54"/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6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SB Sans Display"/>
                  <a:ea typeface="SB Sans Display"/>
                  <a:cs typeface="SB Sans Display"/>
                </a:rPr>
                <a:t>Реализация, передача помещений</a:t>
              </a:r>
              <a:endParaRPr sz="6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6" name="Стрелка: шеврон 55"/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6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SB Sans Display"/>
                  <a:ea typeface="SB Sans Display"/>
                  <a:cs typeface="SB Sans Display"/>
                </a:rPr>
                <a:t> Гарантийное обслуживание, эксплуатация</a:t>
              </a:r>
              <a:endParaRPr sz="6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endParaRPr>
            </a:p>
          </p:txBody>
        </p:sp>
      </p:grpSp>
      <p:sp>
        <p:nvSpPr>
          <p:cNvPr id="32" name="Прямоугольник с двумя скругленными противолежащими углами 49"/>
          <p:cNvSpPr/>
          <p:nvPr/>
        </p:nvSpPr>
        <p:spPr bwMode="auto">
          <a:xfrm>
            <a:off x="10359829" y="766968"/>
            <a:ext cx="1181811" cy="316199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rgbClr val="3FF977"/>
              </a:gs>
              <a:gs pos="55000">
                <a:srgbClr val="00C9BF"/>
              </a:gs>
              <a:gs pos="100000">
                <a:srgbClr val="05B5E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b="1">
                <a:solidFill>
                  <a:srgbClr val="FFFFFF"/>
                </a:solidFill>
                <a:latin typeface="SB Sans Text Semibold"/>
                <a:ea typeface="SB Sans Text Semibold"/>
                <a:cs typeface="SB Sans Text Semibold"/>
              </a:rPr>
              <a:t>Эксплуатация</a:t>
            </a:r>
            <a:endParaRPr/>
          </a:p>
        </p:txBody>
      </p:sp>
      <p:sp>
        <p:nvSpPr>
          <p:cNvPr id="28" name="Прямоугольник 114"/>
          <p:cNvSpPr/>
          <p:nvPr/>
        </p:nvSpPr>
        <p:spPr bwMode="auto">
          <a:xfrm>
            <a:off x="6379820" y="1609326"/>
            <a:ext cx="5161819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5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Житель обращается к ассистенту с вопросом: ремонт, начисления, показания, жалоба, документы. Ассистент распознаёт текст, определяет тему и проверяет данные в системах УК. В простых случаях сразу формирует ответ и отправляет жителю. В сложных — регистрирует обращение, заполняет заявку, направляет её специалисту и сообщает о статусе. Накопленные диалоги позволяют УК видеть типовые проблемы домов и улучшать сервис.</a:t>
            </a:r>
            <a:endParaRPr dirty="0"/>
          </a:p>
        </p:txBody>
      </p:sp>
      <p:sp>
        <p:nvSpPr>
          <p:cNvPr id="29" name="Прямоугольник с двумя скругленными противолежащими углами 49"/>
          <p:cNvSpPr/>
          <p:nvPr/>
        </p:nvSpPr>
        <p:spPr bwMode="auto">
          <a:xfrm>
            <a:off x="10300273" y="766968"/>
            <a:ext cx="1555085" cy="316199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rgbClr val="3FF977"/>
              </a:gs>
              <a:gs pos="55000">
                <a:srgbClr val="00C9BF"/>
              </a:gs>
              <a:gs pos="100000">
                <a:srgbClr val="05B5E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 smtClean="0">
                <a:solidFill>
                  <a:srgbClr val="FFFFFF"/>
                </a:solidFill>
                <a:latin typeface="SB Sans Text Semibold"/>
                <a:ea typeface="SB Sans Text Semibold"/>
                <a:cs typeface="SB Sans Text Semibold"/>
              </a:rPr>
              <a:t>Эксплуатация</a:t>
            </a:r>
            <a:endParaRPr sz="1050" dirty="0"/>
          </a:p>
        </p:txBody>
      </p:sp>
      <p:sp>
        <p:nvSpPr>
          <p:cNvPr id="30" name="Прямоугольник 31"/>
          <p:cNvSpPr/>
          <p:nvPr/>
        </p:nvSpPr>
        <p:spPr bwMode="auto">
          <a:xfrm>
            <a:off x="2381204" y="4352771"/>
            <a:ext cx="6094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CRM</a:t>
            </a:r>
            <a:endParaRPr lang="ru-RU" sz="11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82537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>
            <a:extLst/>
          </a:blip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846958669" name="Google Shape;132;g1fff1c36bc9_0_36"/>
          <p:cNvSpPr txBox="1"/>
          <p:nvPr/>
        </p:nvSpPr>
        <p:spPr bwMode="auto">
          <a:xfrm>
            <a:off x="364707" y="304404"/>
            <a:ext cx="8681610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КЛЮЧЕВЫЕ МЕТРИКИ ДЛЯ ОЦЕНКИ ЭФФЕКТИВНОСТИ ВНЕДРЕНИЯ GENAI</a:t>
            </a:r>
            <a:endParaRPr lang="ru-RU" sz="2800" b="1" dirty="0">
              <a:solidFill>
                <a:schemeClr val="bg1"/>
              </a:solidFill>
              <a:latin typeface="SB Sans Text Heavy"/>
              <a:ea typeface="Roboto"/>
              <a:cs typeface="SB Sans Text Heavy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726621" y="1471447"/>
            <a:ext cx="5044966" cy="4974699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800"/>
              </a:spcAft>
              <a:defRPr/>
            </a:pPr>
            <a:endParaRPr sz="1600" b="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7010398" y="2260649"/>
            <a:ext cx="4498428" cy="2135026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800"/>
              </a:spcAft>
              <a:defRPr/>
            </a:pPr>
            <a:r>
              <a:rPr lang="ru-RU" sz="1600" b="0" u="none" dirty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Более зрелые компании при оценке ожидаемых эффектов фокусируются на достижении новых возможностей: ускорении критичных процессов, повышении качества принимаемых решений, масштабировании экспертизы, создании конкурентных преимуществ через инновации. </a:t>
            </a:r>
            <a:endParaRPr sz="1600" b="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graphicFrame>
        <p:nvGraphicFramePr>
          <p:cNvPr id="13" name="Диаграмма 12"/>
          <p:cNvGraphicFramePr/>
          <p:nvPr>
            <p:extLst/>
          </p:nvPr>
        </p:nvGraphicFramePr>
        <p:xfrm>
          <a:off x="503383" y="1574304"/>
          <a:ext cx="5885793" cy="476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 bwMode="auto">
          <a:xfrm>
            <a:off x="7010398" y="4588160"/>
            <a:ext cx="4498428" cy="1644595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800"/>
              </a:spcAft>
              <a:defRPr/>
            </a:pPr>
            <a:r>
              <a:rPr lang="ru-RU" sz="1600" b="0" u="none" dirty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89% крупных промышленных компаний, ожидающих экономию времени и затрат от внедрения </a:t>
            </a:r>
            <a:r>
              <a:rPr lang="ru-RU" sz="1600" b="0" u="none" dirty="0" err="1">
                <a:latin typeface="SB Sans Text Light" panose="020B0303040504020204" pitchFamily="34" charset="-52"/>
                <a:cs typeface="SB Sans Text Light" panose="020B0303040504020204" pitchFamily="34" charset="-52"/>
              </a:rPr>
              <a:t>GenAI</a:t>
            </a:r>
            <a:r>
              <a:rPr lang="ru-RU" sz="1600" b="0" u="none" dirty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, рассматривают данную технологию через призму сокращения персонала.</a:t>
            </a:r>
            <a:endParaRPr sz="1600" b="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842232" y="1604656"/>
            <a:ext cx="4782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SB Sans Text Light"/>
                <a:ea typeface="Calibri"/>
                <a:cs typeface="SB Sans Text Light"/>
              </a:rPr>
              <a:t>Различные подход к реализации проектных решений на базе генеративного ИИ</a:t>
            </a:r>
            <a:endParaRPr lang="ru-RU" sz="1600" b="1" dirty="0">
              <a:solidFill>
                <a:schemeClr val="bg1"/>
              </a:solidFill>
              <a:latin typeface="SB Sans Text Light"/>
              <a:ea typeface="Calibri"/>
              <a:cs typeface="SB Sans Text Light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65938" y="6336064"/>
            <a:ext cx="1186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/>
            </a:r>
            <a:br>
              <a:rPr lang="ru-RU" sz="900" dirty="0" smtClean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Источник</a:t>
            </a:r>
            <a:r>
              <a:rPr lang="ru-RU" sz="900" dirty="0">
                <a:solidFill>
                  <a:schemeClr val="bg1"/>
                </a:solidFill>
              </a:rPr>
              <a:t>: </a:t>
            </a:r>
            <a:r>
              <a:rPr lang="ru-RU" sz="900" dirty="0" err="1">
                <a:solidFill>
                  <a:schemeClr val="bg1"/>
                </a:solidFill>
              </a:rPr>
              <a:t>Strategy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Partners</a:t>
            </a:r>
            <a:r>
              <a:rPr lang="ru-RU" sz="900" dirty="0">
                <a:solidFill>
                  <a:schemeClr val="bg1"/>
                </a:solidFill>
              </a:rPr>
              <a:t> - Использование генеративного искусственного интеллекта (</a:t>
            </a:r>
            <a:r>
              <a:rPr lang="ru-RU" sz="900" dirty="0" err="1">
                <a:solidFill>
                  <a:schemeClr val="bg1"/>
                </a:solidFill>
              </a:rPr>
              <a:t>GenAI</a:t>
            </a:r>
            <a:r>
              <a:rPr lang="ru-RU" sz="900" dirty="0">
                <a:solidFill>
                  <a:schemeClr val="bg1"/>
                </a:solidFill>
              </a:rPr>
              <a:t>) в </a:t>
            </a:r>
            <a:endParaRPr lang="ru-RU" sz="900" dirty="0" smtClean="0">
              <a:solidFill>
                <a:schemeClr val="bg1"/>
              </a:solidFill>
            </a:endParaRPr>
          </a:p>
          <a:p>
            <a:r>
              <a:rPr lang="ru-RU" sz="900" dirty="0" smtClean="0">
                <a:solidFill>
                  <a:schemeClr val="bg1"/>
                </a:solidFill>
              </a:rPr>
              <a:t>крупных </a:t>
            </a:r>
            <a:r>
              <a:rPr lang="ru-RU" sz="900" dirty="0">
                <a:solidFill>
                  <a:schemeClr val="bg1"/>
                </a:solidFill>
              </a:rPr>
              <a:t>промышленных компаниях в России. Январь 2026г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371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3"/>
          <a:srcRect l="3673" t="-105" r="41249" b="42780"/>
          <a:stretch/>
        </p:blipFill>
        <p:spPr bwMode="auto">
          <a:xfrm>
            <a:off x="-10582" y="6052"/>
            <a:ext cx="12192000" cy="6858000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9" name="Google Shape;132;g1fff1c36bc9_0_36"/>
          <p:cNvSpPr txBox="1"/>
          <p:nvPr/>
        </p:nvSpPr>
        <p:spPr bwMode="auto">
          <a:xfrm>
            <a:off x="364707" y="304406"/>
            <a:ext cx="11026264" cy="96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ТРЕНДЫ ИСПОЛЬЗОВАНИЯ 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ГЕНЕРАТИВНОГО ИИ</a:t>
            </a:r>
            <a:endParaRPr lang="ru-RU" sz="2800" b="1" dirty="0">
              <a:solidFill>
                <a:schemeClr val="bg1"/>
              </a:solidFill>
              <a:latin typeface="SB Sans Text Heavy"/>
              <a:ea typeface="Roboto"/>
              <a:cs typeface="SB Sans Text Heavy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6673932" y="1353366"/>
            <a:ext cx="4967736" cy="5316519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defRPr/>
            </a:pPr>
            <a:r>
              <a:rPr lang="ru-RU" sz="1400" b="0" u="none" dirty="0">
                <a:solidFill>
                  <a:srgbClr val="5DDEDE"/>
                </a:solidFill>
                <a:latin typeface="SB Sans Text Heavy"/>
                <a:cs typeface="SB Sans Text Heavy"/>
              </a:rPr>
              <a:t>Тренды </a:t>
            </a:r>
            <a:r>
              <a:rPr lang="ru-RU" sz="1400" b="0" u="none" dirty="0" err="1" smtClean="0">
                <a:solidFill>
                  <a:srgbClr val="5DDEDE"/>
                </a:solidFill>
                <a:latin typeface="SB Sans Text Heavy"/>
                <a:cs typeface="SB Sans Text Heavy"/>
              </a:rPr>
              <a:t>GenAI</a:t>
            </a: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 </a:t>
            </a:r>
          </a:p>
          <a:p>
            <a:pPr algn="ctr">
              <a:defRPr/>
            </a:pP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по </a:t>
            </a:r>
            <a:r>
              <a:rPr lang="ru-RU" sz="1400" b="0" u="none" dirty="0">
                <a:solidFill>
                  <a:srgbClr val="5DDEDE"/>
                </a:solidFill>
                <a:latin typeface="SB Sans Text Heavy"/>
                <a:cs typeface="SB Sans Text Heavy"/>
              </a:rPr>
              <a:t>пяти ключевым </a:t>
            </a: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целям</a:t>
            </a:r>
            <a:r>
              <a:rPr lang="en-US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 </a:t>
            </a: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компаний</a:t>
            </a:r>
          </a:p>
          <a:p>
            <a:pPr>
              <a:defRPr/>
            </a:pPr>
            <a:endParaRPr lang="ru-RU" sz="1400" b="0" u="none" dirty="0" smtClean="0">
              <a:solidFill>
                <a:srgbClr val="5DDEDE"/>
              </a:solidFill>
              <a:latin typeface="SB Sans Text Heavy"/>
              <a:cs typeface="SB Sans Text Heavy"/>
            </a:endParaRP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 smtClean="0">
                <a:latin typeface="SB Sans Text Heavy"/>
                <a:cs typeface="SB Sans Text Heavy"/>
              </a:rPr>
              <a:t>Повышение </a:t>
            </a:r>
            <a:r>
              <a:rPr lang="ru-RU" sz="1100" u="none" dirty="0">
                <a:latin typeface="SB Sans Text Heavy"/>
                <a:cs typeface="SB Sans Text Heavy"/>
              </a:rPr>
              <a:t>операционной эффективности компаний </a:t>
            </a:r>
            <a:r>
              <a:rPr lang="ru-RU" sz="1100" u="none" dirty="0">
                <a:latin typeface="SB Sans Text Light"/>
                <a:cs typeface="SB Sans Text Light"/>
              </a:rPr>
              <a:t>рост издержек и замедление инвестиций заставляют искать способы повышения производительности.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 err="1">
                <a:latin typeface="SB Sans Text Heavy"/>
                <a:cs typeface="SB Sans Text Heavy"/>
              </a:rPr>
              <a:t>GenAI</a:t>
            </a:r>
            <a:r>
              <a:rPr lang="ru-RU" sz="1100" u="none" dirty="0">
                <a:latin typeface="SB Sans Text Heavy"/>
                <a:cs typeface="SB Sans Text Heavy"/>
              </a:rPr>
              <a:t> помогает компаниям существенно увеличить продажи </a:t>
            </a:r>
            <a:r>
              <a:rPr lang="ru-RU" sz="1100" u="none" dirty="0" smtClean="0">
                <a:latin typeface="SB Sans Text Heavy"/>
                <a:cs typeface="SB Sans Text Heavy"/>
              </a:rPr>
              <a:t>: </a:t>
            </a:r>
            <a:r>
              <a:rPr lang="ru-RU" sz="1100" u="none" dirty="0">
                <a:latin typeface="SB Sans Text Light"/>
                <a:cs typeface="SB Sans Text Light"/>
              </a:rPr>
              <a:t>Персонализированные рекомендации продуктов и услуг на основе анализа поведения клиентов. Оптимизация маркетинговых кампаний путём точного </a:t>
            </a:r>
            <a:r>
              <a:rPr lang="ru-RU" sz="1100" u="none" dirty="0" err="1">
                <a:latin typeface="SB Sans Text Light"/>
                <a:cs typeface="SB Sans Text Light"/>
              </a:rPr>
              <a:t>таргетинга</a:t>
            </a:r>
            <a:r>
              <a:rPr lang="ru-RU" sz="1100" u="none" dirty="0">
                <a:latin typeface="SB Sans Text Light"/>
                <a:cs typeface="SB Sans Text Light"/>
              </a:rPr>
              <a:t> аудитории.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>
                <a:latin typeface="SB Sans Text Heavy"/>
                <a:cs typeface="SB Sans Text Heavy"/>
              </a:rPr>
              <a:t>Ускорение обучения и адаптации персонала с </a:t>
            </a:r>
            <a:r>
              <a:rPr lang="ru-RU" sz="1100" u="none" dirty="0">
                <a:latin typeface="SB Sans Text Light"/>
                <a:cs typeface="SB Sans Text Light"/>
              </a:rPr>
              <a:t>предоставлением доступа сотрудникам к единой базе знаний предприятия и возможностью обращения к ней на естественном </a:t>
            </a:r>
            <a:r>
              <a:rPr lang="ru-RU" sz="1100" u="none" dirty="0" smtClean="0">
                <a:latin typeface="SB Sans Text Light"/>
                <a:cs typeface="SB Sans Text Light"/>
              </a:rPr>
              <a:t>языке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>
                <a:latin typeface="SB Sans Text Heavy"/>
                <a:cs typeface="SB Sans Text Heavy"/>
              </a:rPr>
              <a:t>Генеративный AI открывает новые горизонты развития бизнеса: </a:t>
            </a:r>
            <a:r>
              <a:rPr lang="ru-RU" sz="1100" u="none" dirty="0">
                <a:latin typeface="SB Sans Text Light"/>
                <a:cs typeface="SB Sans Text Light"/>
              </a:rPr>
              <a:t>Создание прототипов продукции и тестирования гипотез перед запуском масштабного </a:t>
            </a:r>
            <a:r>
              <a:rPr lang="ru-RU" sz="1100" u="none" dirty="0" smtClean="0">
                <a:latin typeface="SB Sans Text Light"/>
                <a:cs typeface="SB Sans Text Light"/>
              </a:rPr>
              <a:t>производства. Предсказательная </a:t>
            </a:r>
            <a:r>
              <a:rPr lang="ru-RU" sz="1100" u="none" dirty="0">
                <a:latin typeface="SB Sans Text Light"/>
                <a:cs typeface="SB Sans Text Light"/>
              </a:rPr>
              <a:t>аналитика рынка и выявление перспективных направлений для инвестиций</a:t>
            </a:r>
            <a:r>
              <a:rPr lang="ru-RU" sz="1100" u="none" dirty="0" smtClean="0">
                <a:latin typeface="SB Sans Text Light"/>
                <a:cs typeface="SB Sans Text Light"/>
              </a:rPr>
              <a:t>.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 err="1">
                <a:latin typeface="SB Sans Text Heavy"/>
                <a:cs typeface="SB Sans Text Heavy"/>
              </a:rPr>
              <a:t>GenAI</a:t>
            </a:r>
            <a:r>
              <a:rPr lang="ru-RU" sz="1100" u="none" dirty="0">
                <a:latin typeface="SB Sans Text Heavy"/>
                <a:cs typeface="SB Sans Text Heavy"/>
              </a:rPr>
              <a:t> обеспечивает устойчивость бизнеса даже в условиях неопределенности: </a:t>
            </a:r>
            <a:r>
              <a:rPr lang="ru-RU" sz="1100" u="none" dirty="0" smtClean="0">
                <a:latin typeface="SB Sans Text Light"/>
                <a:cs typeface="SB Sans Text Light"/>
              </a:rPr>
              <a:t>Управление </a:t>
            </a:r>
            <a:r>
              <a:rPr lang="ru-RU" sz="1100" u="none" dirty="0">
                <a:latin typeface="SB Sans Text Light"/>
                <a:cs typeface="SB Sans Text Light"/>
              </a:rPr>
              <a:t>рисками с помощью прогностической аналитики угроз и неблагоприятных факторов внешней среды.</a:t>
            </a: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482600" y="1825876"/>
          <a:ext cx="5806938" cy="468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82600" y="1412767"/>
            <a:ext cx="5332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SB Sans Text Light"/>
                <a:ea typeface="Calibri"/>
                <a:cs typeface="SB Sans Text Light"/>
              </a:rPr>
              <a:t>Среднее количество функций, в которые внедряли генеративный ИИ, ед.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65938" y="6336064"/>
            <a:ext cx="118601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/>
            </a:r>
            <a:br>
              <a:rPr lang="ru-RU" sz="900" dirty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Источник: Исследование </a:t>
            </a:r>
            <a:r>
              <a:rPr lang="ru-RU" sz="900" dirty="0">
                <a:solidFill>
                  <a:schemeClr val="bg1"/>
                </a:solidFill>
              </a:rPr>
              <a:t>«Искусственный интеллект в России — 2025: тренды и перспективы</a:t>
            </a:r>
            <a:r>
              <a:rPr lang="ru-RU" sz="900" dirty="0" smtClean="0">
                <a:solidFill>
                  <a:schemeClr val="bg1"/>
                </a:solidFill>
              </a:rPr>
              <a:t>», 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Яков </a:t>
            </a:r>
            <a:r>
              <a:rPr lang="ru-RU" sz="900" dirty="0">
                <a:solidFill>
                  <a:schemeClr val="bg1"/>
                </a:solidFill>
              </a:rPr>
              <a:t>и Партнеры, декабрь 2025</a:t>
            </a:r>
          </a:p>
        </p:txBody>
      </p:sp>
    </p:spTree>
    <p:extLst>
      <p:ext uri="{BB962C8B-B14F-4D97-AF65-F5344CB8AC3E}">
        <p14:creationId xmlns:p14="http://schemas.microsoft.com/office/powerpoint/2010/main" val="32698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sp>
        <p:nvSpPr>
          <p:cNvPr id="164" name="Прямоугольник: скругленные углы 12">
            <a:extLst>
              <a:ext uri="{FF2B5EF4-FFF2-40B4-BE49-F238E27FC236}">
                <a16:creationId xmlns:a16="http://schemas.microsoft.com/office/drawing/2014/main" id="{5F3B6777-B1A0-B209-5CDF-EA1CE04A9494}"/>
              </a:ext>
            </a:extLst>
          </p:cNvPr>
          <p:cNvSpPr/>
          <p:nvPr/>
        </p:nvSpPr>
        <p:spPr bwMode="auto">
          <a:xfrm>
            <a:off x="334624" y="144178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5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8C17A669-5478-F5EC-1D7A-4108D75218E6}"/>
              </a:ext>
            </a:extLst>
          </p:cNvPr>
          <p:cNvSpPr/>
          <p:nvPr/>
        </p:nvSpPr>
        <p:spPr bwMode="auto">
          <a:xfrm>
            <a:off x="334624" y="142644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6" name="Заголовок 1">
            <a:extLst>
              <a:ext uri="{FF2B5EF4-FFF2-40B4-BE49-F238E27FC236}">
                <a16:creationId xmlns:a16="http://schemas.microsoft.com/office/drawing/2014/main" id="{C3E5EAC4-9979-7EE2-A4F8-B9C06710575B}"/>
              </a:ext>
            </a:extLst>
          </p:cNvPr>
          <p:cNvSpPr txBox="1"/>
          <p:nvPr/>
        </p:nvSpPr>
        <p:spPr bwMode="auto">
          <a:xfrm>
            <a:off x="516091" y="1564491"/>
            <a:ext cx="3496155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Анализ резюме и кандидатов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67" name="Прямоугольник: скругленные углы 8">
            <a:extLst>
              <a:ext uri="{FF2B5EF4-FFF2-40B4-BE49-F238E27FC236}">
                <a16:creationId xmlns:a16="http://schemas.microsoft.com/office/drawing/2014/main" id="{F582000E-1AB9-697F-E72D-EC4273CD234C}"/>
              </a:ext>
            </a:extLst>
          </p:cNvPr>
          <p:cNvSpPr/>
          <p:nvPr/>
        </p:nvSpPr>
        <p:spPr bwMode="auto">
          <a:xfrm>
            <a:off x="4218863" y="144178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8" name="Прямоугольник: скругленные верхние углы 59">
            <a:extLst>
              <a:ext uri="{FF2B5EF4-FFF2-40B4-BE49-F238E27FC236}">
                <a16:creationId xmlns:a16="http://schemas.microsoft.com/office/drawing/2014/main" id="{2F68F247-AB44-34B5-1C6A-B092492865D4}"/>
              </a:ext>
            </a:extLst>
          </p:cNvPr>
          <p:cNvSpPr/>
          <p:nvPr/>
        </p:nvSpPr>
        <p:spPr bwMode="auto">
          <a:xfrm>
            <a:off x="4214639" y="142644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9" name="Заголовок 1">
            <a:extLst>
              <a:ext uri="{FF2B5EF4-FFF2-40B4-BE49-F238E27FC236}">
                <a16:creationId xmlns:a16="http://schemas.microsoft.com/office/drawing/2014/main" id="{2E6B2EBF-DCA4-B4E8-CB04-7388EE16F72E}"/>
              </a:ext>
            </a:extLst>
          </p:cNvPr>
          <p:cNvSpPr txBox="1"/>
          <p:nvPr/>
        </p:nvSpPr>
        <p:spPr bwMode="auto">
          <a:xfrm>
            <a:off x="4489409" y="1533362"/>
            <a:ext cx="2744987" cy="26968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Подбор и рекрутинг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70" name="Прямоугольник: скругленные углы 60">
            <a:extLst>
              <a:ext uri="{FF2B5EF4-FFF2-40B4-BE49-F238E27FC236}">
                <a16:creationId xmlns:a16="http://schemas.microsoft.com/office/drawing/2014/main" id="{46A3C11C-79B9-6E7F-E19D-60D21173DF7E}"/>
              </a:ext>
            </a:extLst>
          </p:cNvPr>
          <p:cNvSpPr/>
          <p:nvPr/>
        </p:nvSpPr>
        <p:spPr bwMode="auto">
          <a:xfrm>
            <a:off x="4214639" y="3781693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1" name="Прямоугольник: скругленные верхние углы 61">
            <a:extLst>
              <a:ext uri="{FF2B5EF4-FFF2-40B4-BE49-F238E27FC236}">
                <a16:creationId xmlns:a16="http://schemas.microsoft.com/office/drawing/2014/main" id="{609ADB8A-BA9C-FDAC-F90E-5A1E484E9953}"/>
              </a:ext>
            </a:extLst>
          </p:cNvPr>
          <p:cNvSpPr/>
          <p:nvPr/>
        </p:nvSpPr>
        <p:spPr bwMode="auto">
          <a:xfrm>
            <a:off x="4221420" y="366884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2" name="Заголовок 1">
            <a:extLst>
              <a:ext uri="{FF2B5EF4-FFF2-40B4-BE49-F238E27FC236}">
                <a16:creationId xmlns:a16="http://schemas.microsoft.com/office/drawing/2014/main" id="{2585AB77-FDC1-D72C-5AFB-95CEE889EA2F}"/>
              </a:ext>
            </a:extLst>
          </p:cNvPr>
          <p:cNvSpPr txBox="1"/>
          <p:nvPr/>
        </p:nvSpPr>
        <p:spPr bwMode="auto">
          <a:xfrm>
            <a:off x="4412311" y="3781693"/>
            <a:ext cx="2795370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Развитие и обучение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73" name="Заголовок 1">
            <a:extLst>
              <a:ext uri="{FF2B5EF4-FFF2-40B4-BE49-F238E27FC236}">
                <a16:creationId xmlns:a16="http://schemas.microsoft.com/office/drawing/2014/main" id="{3693D315-7DA4-62DE-A607-258F27C87B6F}"/>
              </a:ext>
            </a:extLst>
          </p:cNvPr>
          <p:cNvSpPr txBox="1"/>
          <p:nvPr/>
        </p:nvSpPr>
        <p:spPr bwMode="auto">
          <a:xfrm>
            <a:off x="4351232" y="4220746"/>
            <a:ext cx="3560752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Создание персонализированных программ обучения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Генерация контента для ко</a:t>
            </a:r>
            <a:r>
              <a:rPr lang="ru-RU" sz="900" dirty="0" err="1">
                <a:solidFill>
                  <a:srgbClr val="272828"/>
                </a:solidFill>
                <a:latin typeface="SB Sans Text"/>
                <a:cs typeface="SB Sans Text"/>
              </a:rPr>
              <a:t>рпоративного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 университета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Анализ пробелов компетенций по результатам оценок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Подготовка отчетов по </a:t>
            </a:r>
            <a:r>
              <a:rPr lang="en-US" sz="900" dirty="0">
                <a:solidFill>
                  <a:srgbClr val="272828"/>
                </a:solidFill>
                <a:latin typeface="SB Sans Text"/>
                <a:cs typeface="SB Sans Text"/>
              </a:rPr>
              <a:t>ROI 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обучения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Рекомендации по карьерному росту сотрудников </a:t>
            </a:r>
          </a:p>
          <a:p>
            <a:pPr marR="0" lvl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900" dirty="0">
              <a:solidFill>
                <a:srgbClr val="272828"/>
              </a:solidFill>
              <a:latin typeface="SB Sans Text"/>
              <a:cs typeface="SB Sans Text"/>
            </a:endParaRP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174" name="Прямоугольник: скругленные углы 85">
            <a:extLst>
              <a:ext uri="{FF2B5EF4-FFF2-40B4-BE49-F238E27FC236}">
                <a16:creationId xmlns:a16="http://schemas.microsoft.com/office/drawing/2014/main" id="{A2184A26-AF84-652D-8B16-2E456BA40B7D}"/>
              </a:ext>
            </a:extLst>
          </p:cNvPr>
          <p:cNvSpPr/>
          <p:nvPr/>
        </p:nvSpPr>
        <p:spPr bwMode="auto">
          <a:xfrm>
            <a:off x="8110934" y="1443159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5" name="Прямоугольник: скругленные верхние углы 86">
            <a:extLst>
              <a:ext uri="{FF2B5EF4-FFF2-40B4-BE49-F238E27FC236}">
                <a16:creationId xmlns:a16="http://schemas.microsoft.com/office/drawing/2014/main" id="{1F2C63E8-D625-5DBE-4AF7-0EE435302ADF}"/>
              </a:ext>
            </a:extLst>
          </p:cNvPr>
          <p:cNvSpPr/>
          <p:nvPr/>
        </p:nvSpPr>
        <p:spPr bwMode="auto">
          <a:xfrm>
            <a:off x="8110932" y="145252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6" name="Заголовок 1">
            <a:extLst>
              <a:ext uri="{FF2B5EF4-FFF2-40B4-BE49-F238E27FC236}">
                <a16:creationId xmlns:a16="http://schemas.microsoft.com/office/drawing/2014/main" id="{1AA35411-FC64-AB1E-9905-62384C24700D}"/>
              </a:ext>
            </a:extLst>
          </p:cNvPr>
          <p:cNvSpPr txBox="1"/>
          <p:nvPr/>
        </p:nvSpPr>
        <p:spPr bwMode="auto">
          <a:xfrm>
            <a:off x="8336507" y="1539965"/>
            <a:ext cx="3018762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Адаптация и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онбординг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77" name="Прямоугольник: скругленные углы 167">
            <a:extLst>
              <a:ext uri="{FF2B5EF4-FFF2-40B4-BE49-F238E27FC236}">
                <a16:creationId xmlns:a16="http://schemas.microsoft.com/office/drawing/2014/main" id="{B74BD899-79A5-7D4C-ADBE-D273E90FF6FC}"/>
              </a:ext>
            </a:extLst>
          </p:cNvPr>
          <p:cNvSpPr/>
          <p:nvPr/>
        </p:nvSpPr>
        <p:spPr bwMode="auto">
          <a:xfrm>
            <a:off x="374122" y="5981718"/>
            <a:ext cx="11508804" cy="646331"/>
          </a:xfrm>
          <a:prstGeom prst="roundRect">
            <a:avLst>
              <a:gd name="adj" fmla="val 22164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pic>
        <p:nvPicPr>
          <p:cNvPr id="178" name="Рисунок 23">
            <a:extLst>
              <a:ext uri="{FF2B5EF4-FFF2-40B4-BE49-F238E27FC236}">
                <a16:creationId xmlns:a16="http://schemas.microsoft.com/office/drawing/2014/main" id="{6C2528F6-E092-9047-F982-C67F86F6A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576573" y="6130283"/>
            <a:ext cx="305382" cy="432000"/>
          </a:xfrm>
          <a:prstGeom prst="rect">
            <a:avLst/>
          </a:prstGeom>
        </p:spPr>
      </p:pic>
      <p:sp>
        <p:nvSpPr>
          <p:cNvPr id="179" name="Заголовок 1">
            <a:extLst>
              <a:ext uri="{FF2B5EF4-FFF2-40B4-BE49-F238E27FC236}">
                <a16:creationId xmlns:a16="http://schemas.microsoft.com/office/drawing/2014/main" id="{71307B51-A306-D3D8-69E4-71BAE75E817D}"/>
              </a:ext>
            </a:extLst>
          </p:cNvPr>
          <p:cNvSpPr txBox="1"/>
          <p:nvPr/>
        </p:nvSpPr>
        <p:spPr bwMode="auto">
          <a:xfrm>
            <a:off x="1662757" y="6211048"/>
            <a:ext cx="957827" cy="183503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суммаризация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180" name="Заголовок 1">
            <a:extLst>
              <a:ext uri="{FF2B5EF4-FFF2-40B4-BE49-F238E27FC236}">
                <a16:creationId xmlns:a16="http://schemas.microsoft.com/office/drawing/2014/main" id="{910BF21E-8981-CAA9-3EB5-38BB2E3D39E3}"/>
              </a:ext>
            </a:extLst>
          </p:cNvPr>
          <p:cNvSpPr txBox="1"/>
          <p:nvPr/>
        </p:nvSpPr>
        <p:spPr bwMode="auto">
          <a:xfrm>
            <a:off x="3202025" y="6182033"/>
            <a:ext cx="1210286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анализ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данных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81" name="Заголовок 1">
            <a:extLst>
              <a:ext uri="{FF2B5EF4-FFF2-40B4-BE49-F238E27FC236}">
                <a16:creationId xmlns:a16="http://schemas.microsoft.com/office/drawing/2014/main" id="{774ECD62-CB35-0485-A85B-76A58AA46EC6}"/>
              </a:ext>
            </a:extLst>
          </p:cNvPr>
          <p:cNvSpPr txBox="1"/>
          <p:nvPr/>
        </p:nvSpPr>
        <p:spPr bwMode="auto">
          <a:xfrm>
            <a:off x="4634468" y="6171552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документов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в базе знаний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pic>
        <p:nvPicPr>
          <p:cNvPr id="182" name="Рисунок 168">
            <a:extLst>
              <a:ext uri="{FF2B5EF4-FFF2-40B4-BE49-F238E27FC236}">
                <a16:creationId xmlns:a16="http://schemas.microsoft.com/office/drawing/2014/main" id="{019AE232-4E97-6FB3-B52A-9351B3B79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332092" y="6103898"/>
            <a:ext cx="347368" cy="396000"/>
          </a:xfrm>
          <a:prstGeom prst="rect">
            <a:avLst/>
          </a:prstGeom>
        </p:spPr>
      </p:pic>
      <p:pic>
        <p:nvPicPr>
          <p:cNvPr id="183" name="Рисунок 169">
            <a:extLst>
              <a:ext uri="{FF2B5EF4-FFF2-40B4-BE49-F238E27FC236}">
                <a16:creationId xmlns:a16="http://schemas.microsoft.com/office/drawing/2014/main" id="{A1016D3B-72D1-D5EB-9CA2-B9564D60B0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2723820" y="6114019"/>
            <a:ext cx="360000" cy="360000"/>
          </a:xfrm>
          <a:prstGeom prst="rect">
            <a:avLst/>
          </a:prstGeom>
        </p:spPr>
      </p:pic>
      <p:pic>
        <p:nvPicPr>
          <p:cNvPr id="184" name="Рисунок 170">
            <a:extLst>
              <a:ext uri="{FF2B5EF4-FFF2-40B4-BE49-F238E27FC236}">
                <a16:creationId xmlns:a16="http://schemas.microsoft.com/office/drawing/2014/main" id="{446A9459-AA32-99E9-2ADB-3A981D54FF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4171232" y="6134104"/>
            <a:ext cx="360000" cy="298868"/>
          </a:xfrm>
          <a:prstGeom prst="rect">
            <a:avLst/>
          </a:prstGeom>
        </p:spPr>
      </p:pic>
      <p:pic>
        <p:nvPicPr>
          <p:cNvPr id="185" name="Рисунок 172">
            <a:extLst>
              <a:ext uri="{FF2B5EF4-FFF2-40B4-BE49-F238E27FC236}">
                <a16:creationId xmlns:a16="http://schemas.microsoft.com/office/drawing/2014/main" id="{81C3F6D5-AD21-6ED1-ABA7-83B6067DFB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/>
        </p:blipFill>
        <p:spPr bwMode="auto">
          <a:xfrm>
            <a:off x="5998969" y="6111611"/>
            <a:ext cx="364816" cy="364816"/>
          </a:xfrm>
          <a:prstGeom prst="rect">
            <a:avLst/>
          </a:prstGeom>
        </p:spPr>
      </p:pic>
      <p:pic>
        <p:nvPicPr>
          <p:cNvPr id="186" name="Рисунок 173">
            <a:extLst>
              <a:ext uri="{FF2B5EF4-FFF2-40B4-BE49-F238E27FC236}">
                <a16:creationId xmlns:a16="http://schemas.microsoft.com/office/drawing/2014/main" id="{0B23DC19-8430-7099-195A-2F91EBB53C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9112651" y="6081939"/>
            <a:ext cx="360000" cy="403197"/>
          </a:xfrm>
          <a:prstGeom prst="rect">
            <a:avLst/>
          </a:prstGeom>
        </p:spPr>
      </p:pic>
      <p:sp>
        <p:nvSpPr>
          <p:cNvPr id="187" name="Заголовок 1">
            <a:extLst>
              <a:ext uri="{FF2B5EF4-FFF2-40B4-BE49-F238E27FC236}">
                <a16:creationId xmlns:a16="http://schemas.microsoft.com/office/drawing/2014/main" id="{101A1110-88A3-ED51-2032-D285804DEB1A}"/>
              </a:ext>
            </a:extLst>
          </p:cNvPr>
          <p:cNvSpPr txBox="1"/>
          <p:nvPr/>
        </p:nvSpPr>
        <p:spPr bwMode="auto">
          <a:xfrm>
            <a:off x="6458335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генерация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текста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88" name="Заголовок 1">
            <a:extLst>
              <a:ext uri="{FF2B5EF4-FFF2-40B4-BE49-F238E27FC236}">
                <a16:creationId xmlns:a16="http://schemas.microsoft.com/office/drawing/2014/main" id="{80D261AA-B74D-FAE9-D4C7-50DE85BD47E4}"/>
              </a:ext>
            </a:extLst>
          </p:cNvPr>
          <p:cNvSpPr txBox="1"/>
          <p:nvPr/>
        </p:nvSpPr>
        <p:spPr bwMode="auto">
          <a:xfrm>
            <a:off x="7993151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 документу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89" name="Заголовок 1">
            <a:extLst>
              <a:ext uri="{FF2B5EF4-FFF2-40B4-BE49-F238E27FC236}">
                <a16:creationId xmlns:a16="http://schemas.microsoft.com/office/drawing/2014/main" id="{F3FB98C4-BF8F-DF02-56FF-9131C4796682}"/>
              </a:ext>
            </a:extLst>
          </p:cNvPr>
          <p:cNvSpPr txBox="1"/>
          <p:nvPr/>
        </p:nvSpPr>
        <p:spPr bwMode="auto">
          <a:xfrm>
            <a:off x="9606858" y="6171552"/>
            <a:ext cx="1305763" cy="29706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генерация 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идей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B Sans Display Semibold"/>
            </a:endParaRPr>
          </a:p>
        </p:txBody>
      </p:sp>
      <p:sp>
        <p:nvSpPr>
          <p:cNvPr id="190" name="Google Shape;104;p31">
            <a:extLst>
              <a:ext uri="{FF2B5EF4-FFF2-40B4-BE49-F238E27FC236}">
                <a16:creationId xmlns:a16="http://schemas.microsoft.com/office/drawing/2014/main" id="{72F10449-C41A-FDBC-0762-16B47ADE8A25}"/>
              </a:ext>
            </a:extLst>
          </p:cNvPr>
          <p:cNvSpPr txBox="1">
            <a:spLocks/>
          </p:cNvSpPr>
          <p:nvPr/>
        </p:nvSpPr>
        <p:spPr bwMode="auto">
          <a:xfrm>
            <a:off x="196706" y="355472"/>
            <a:ext cx="7990794" cy="413168"/>
          </a:xfrm>
          <a:prstGeom prst="rect">
            <a:avLst/>
          </a:prstGeom>
        </p:spPr>
        <p:txBody>
          <a:bodyPr spcFirstLastPara="1" vert="horz" wrap="square" lIns="36000" tIns="36000" rIns="121898" bIns="121898" rtlCol="0" anchor="t" anchorCtr="0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КЛЮЧЕВЫЕ НАПРАВЛЕНИЯ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GenAI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 в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HR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 Heavy"/>
              <a:ea typeface="Roboto"/>
              <a:cs typeface="SB Sans Text" panose="020B0503040504020204" pitchFamily="34" charset="-52"/>
            </a:endParaRPr>
          </a:p>
        </p:txBody>
      </p:sp>
      <p:grpSp>
        <p:nvGrpSpPr>
          <p:cNvPr id="191" name="Группа 40">
            <a:extLst>
              <a:ext uri="{FF2B5EF4-FFF2-40B4-BE49-F238E27FC236}">
                <a16:creationId xmlns:a16="http://schemas.microsoft.com/office/drawing/2014/main" id="{A5263AF6-7560-3DFA-7298-E395C73BC84A}"/>
              </a:ext>
            </a:extLst>
          </p:cNvPr>
          <p:cNvGrpSpPr/>
          <p:nvPr/>
        </p:nvGrpSpPr>
        <p:grpSpPr bwMode="auto">
          <a:xfrm>
            <a:off x="9332657" y="269752"/>
            <a:ext cx="2472401" cy="342757"/>
            <a:chOff x="346872" y="696897"/>
            <a:chExt cx="5640382" cy="781947"/>
          </a:xfrm>
        </p:grpSpPr>
        <p:pic>
          <p:nvPicPr>
            <p:cNvPr id="192" name="Рисунок 41">
              <a:extLst>
                <a:ext uri="{FF2B5EF4-FFF2-40B4-BE49-F238E27FC236}">
                  <a16:creationId xmlns:a16="http://schemas.microsoft.com/office/drawing/2014/main" id="{51E58D71-FBCE-36DA-8DAD-B0EF029C4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93" name="Рисунок 3">
              <a:extLst>
                <a:ext uri="{FF2B5EF4-FFF2-40B4-BE49-F238E27FC236}">
                  <a16:creationId xmlns:a16="http://schemas.microsoft.com/office/drawing/2014/main" id="{65F0C5B8-1CE0-5191-E9D7-D6A8CB705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94" name="Прямоугольник: скругленные углы 12">
            <a:extLst>
              <a:ext uri="{FF2B5EF4-FFF2-40B4-BE49-F238E27FC236}">
                <a16:creationId xmlns:a16="http://schemas.microsoft.com/office/drawing/2014/main" id="{B1ABE133-8E97-884D-2BBF-D8531E241075}"/>
              </a:ext>
            </a:extLst>
          </p:cNvPr>
          <p:cNvSpPr/>
          <p:nvPr/>
        </p:nvSpPr>
        <p:spPr bwMode="auto">
          <a:xfrm>
            <a:off x="334624" y="3684183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95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552BECE0-554F-645C-4D6C-E632A748B736}"/>
              </a:ext>
            </a:extLst>
          </p:cNvPr>
          <p:cNvSpPr/>
          <p:nvPr/>
        </p:nvSpPr>
        <p:spPr bwMode="auto">
          <a:xfrm>
            <a:off x="334624" y="366884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96" name="Заголовок 1">
            <a:extLst>
              <a:ext uri="{FF2B5EF4-FFF2-40B4-BE49-F238E27FC236}">
                <a16:creationId xmlns:a16="http://schemas.microsoft.com/office/drawing/2014/main" id="{B41A7849-68B2-9123-D086-06F219CA3E63}"/>
              </a:ext>
            </a:extLst>
          </p:cNvPr>
          <p:cNvSpPr txBox="1"/>
          <p:nvPr/>
        </p:nvSpPr>
        <p:spPr bwMode="auto">
          <a:xfrm>
            <a:off x="516092" y="3737289"/>
            <a:ext cx="3321324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Кадровое администрирование 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97" name="Заголовок 1">
            <a:extLst>
              <a:ext uri="{FF2B5EF4-FFF2-40B4-BE49-F238E27FC236}">
                <a16:creationId xmlns:a16="http://schemas.microsoft.com/office/drawing/2014/main" id="{F6A9E68B-6EF7-BD8B-C5BB-6B433ED293C9}"/>
              </a:ext>
            </a:extLst>
          </p:cNvPr>
          <p:cNvSpPr txBox="1"/>
          <p:nvPr/>
        </p:nvSpPr>
        <p:spPr bwMode="auto">
          <a:xfrm>
            <a:off x="404009" y="4218541"/>
            <a:ext cx="3720317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трудовых договоров и дополнительных соглашений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должностных инструкций и положений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писем сотрудникам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оценочных форм, 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матриц и компетенций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Редактура внутренних регламентов и инструкций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Генерация вариантов формулировок для сложных ситуаций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 </a:t>
            </a:r>
          </a:p>
        </p:txBody>
      </p:sp>
      <p:sp>
        <p:nvSpPr>
          <p:cNvPr id="198" name="Прямоугольник: скругленные углы 60">
            <a:extLst>
              <a:ext uri="{FF2B5EF4-FFF2-40B4-BE49-F238E27FC236}">
                <a16:creationId xmlns:a16="http://schemas.microsoft.com/office/drawing/2014/main" id="{FF37AD4F-5F71-80EC-CE61-C30F360C61F0}"/>
              </a:ext>
            </a:extLst>
          </p:cNvPr>
          <p:cNvSpPr/>
          <p:nvPr/>
        </p:nvSpPr>
        <p:spPr bwMode="auto">
          <a:xfrm>
            <a:off x="8094654" y="380158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99" name="Прямоугольник: скругленные верхние углы 61">
            <a:extLst>
              <a:ext uri="{FF2B5EF4-FFF2-40B4-BE49-F238E27FC236}">
                <a16:creationId xmlns:a16="http://schemas.microsoft.com/office/drawing/2014/main" id="{16EB1C19-0E7F-DC97-0BBA-65CDAEC22945}"/>
              </a:ext>
            </a:extLst>
          </p:cNvPr>
          <p:cNvSpPr/>
          <p:nvPr/>
        </p:nvSpPr>
        <p:spPr bwMode="auto">
          <a:xfrm>
            <a:off x="8094654" y="3692007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200" name="Заголовок 1">
            <a:extLst>
              <a:ext uri="{FF2B5EF4-FFF2-40B4-BE49-F238E27FC236}">
                <a16:creationId xmlns:a16="http://schemas.microsoft.com/office/drawing/2014/main" id="{AF3792CE-09C5-8698-271A-0E99A54F4904}"/>
              </a:ext>
            </a:extLst>
          </p:cNvPr>
          <p:cNvSpPr txBox="1"/>
          <p:nvPr/>
        </p:nvSpPr>
        <p:spPr bwMode="auto">
          <a:xfrm>
            <a:off x="8187501" y="3733503"/>
            <a:ext cx="3527524" cy="42170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Взаимодействие с внутренними заказчиками  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201" name="Заголовок 1">
            <a:extLst>
              <a:ext uri="{FF2B5EF4-FFF2-40B4-BE49-F238E27FC236}">
                <a16:creationId xmlns:a16="http://schemas.microsoft.com/office/drawing/2014/main" id="{F8268B1C-18EA-FCE6-1C09-EE3076051D50}"/>
              </a:ext>
            </a:extLst>
          </p:cNvPr>
          <p:cNvSpPr txBox="1"/>
          <p:nvPr/>
        </p:nvSpPr>
        <p:spPr bwMode="auto">
          <a:xfrm>
            <a:off x="506615" y="2032581"/>
            <a:ext cx="3566621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Анализ резюме и сопоставление с требованиями вакансии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Ранжирование кандидатов по компетенциям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персонализированных вопросов для собеседования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кратких профилей кандидатов для заказчика 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</p:txBody>
      </p:sp>
      <p:pic>
        <p:nvPicPr>
          <p:cNvPr id="202" name="Рисунок 201">
            <a:extLst>
              <a:ext uri="{FF2B5EF4-FFF2-40B4-BE49-F238E27FC236}">
                <a16:creationId xmlns:a16="http://schemas.microsoft.com/office/drawing/2014/main" id="{EFDFC3B5-B780-5F7B-468C-985F7683E56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2200500" y="3073361"/>
            <a:ext cx="992141" cy="269372"/>
          </a:xfrm>
          <a:prstGeom prst="roundRect">
            <a:avLst>
              <a:gd name="adj" fmla="val 50000"/>
            </a:avLst>
          </a:prstGeom>
        </p:spPr>
      </p:pic>
      <p:sp>
        <p:nvSpPr>
          <p:cNvPr id="203" name="Заголовок 1">
            <a:extLst>
              <a:ext uri="{FF2B5EF4-FFF2-40B4-BE49-F238E27FC236}">
                <a16:creationId xmlns:a16="http://schemas.microsoft.com/office/drawing/2014/main" id="{E74DF7DA-E9C4-882A-8BF3-36BE61F7271E}"/>
              </a:ext>
            </a:extLst>
          </p:cNvPr>
          <p:cNvSpPr txBox="1"/>
          <p:nvPr/>
        </p:nvSpPr>
        <p:spPr bwMode="auto">
          <a:xfrm>
            <a:off x="4338107" y="2035633"/>
            <a:ext cx="3629757" cy="6267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Генерация текстов вакансий под разные каналы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черновиков тестов и кейсов для отбора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Подготовка отчетов по воронке подбора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Создание 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писем на отклики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приглашений, отказов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</p:txBody>
      </p:sp>
      <p:sp>
        <p:nvSpPr>
          <p:cNvPr id="204" name="Заголовок 1">
            <a:extLst>
              <a:ext uri="{FF2B5EF4-FFF2-40B4-BE49-F238E27FC236}">
                <a16:creationId xmlns:a16="http://schemas.microsoft.com/office/drawing/2014/main" id="{1C5793CE-471C-6F95-BB15-6CAD3FF5989D}"/>
              </a:ext>
            </a:extLst>
          </p:cNvPr>
          <p:cNvSpPr txBox="1"/>
          <p:nvPr/>
        </p:nvSpPr>
        <p:spPr bwMode="auto">
          <a:xfrm>
            <a:off x="8190714" y="2023729"/>
            <a:ext cx="3746444" cy="9591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Составление индивидуальных планов адаптации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Генерация контента для адаптационных программ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Мониторинг прогресса новичков первые 90 дней через анализ опросов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чек-листов и планов развития для руководителей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отчетов 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в выводами и рекомендациями 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</p:txBody>
      </p:sp>
      <p:sp>
        <p:nvSpPr>
          <p:cNvPr id="205" name="Заголовок 1">
            <a:extLst>
              <a:ext uri="{FF2B5EF4-FFF2-40B4-BE49-F238E27FC236}">
                <a16:creationId xmlns:a16="http://schemas.microsoft.com/office/drawing/2014/main" id="{101B220C-D510-C88C-B8E1-747A4373774B}"/>
              </a:ext>
            </a:extLst>
          </p:cNvPr>
          <p:cNvSpPr txBox="1"/>
          <p:nvPr/>
        </p:nvSpPr>
        <p:spPr bwMode="auto">
          <a:xfrm>
            <a:off x="8187500" y="4225846"/>
            <a:ext cx="3695426" cy="106989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первичных ответов на типовые вопросы сотрудников по внутренней базе знаний и правил (чек-листы, формы брифов)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Создание кратких памяток и инструкций 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Генерация контента для корпоративного университета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Анализ обратной связи и опросов 360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Формирование персонализированных уведомлений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отчетов по вовлеченности и удовлетворенности</a:t>
            </a:r>
          </a:p>
        </p:txBody>
      </p:sp>
      <p:pic>
        <p:nvPicPr>
          <p:cNvPr id="206" name="Рисунок 170">
            <a:extLst>
              <a:ext uri="{FF2B5EF4-FFF2-40B4-BE49-F238E27FC236}">
                <a16:creationId xmlns:a16="http://schemas.microsoft.com/office/drawing/2014/main" id="{8F2BEB95-09E3-F39E-1CED-69B75825C7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11481522" y="3076250"/>
            <a:ext cx="208591" cy="173170"/>
          </a:xfrm>
          <a:prstGeom prst="rect">
            <a:avLst/>
          </a:prstGeom>
        </p:spPr>
      </p:pic>
      <p:pic>
        <p:nvPicPr>
          <p:cNvPr id="207" name="Рисунок 170">
            <a:extLst>
              <a:ext uri="{FF2B5EF4-FFF2-40B4-BE49-F238E27FC236}">
                <a16:creationId xmlns:a16="http://schemas.microsoft.com/office/drawing/2014/main" id="{F31A3D18-4489-4CC8-AC56-7D52CB745A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602015" y="3073043"/>
            <a:ext cx="208591" cy="173170"/>
          </a:xfrm>
          <a:prstGeom prst="rect">
            <a:avLst/>
          </a:prstGeom>
        </p:spPr>
      </p:pic>
      <p:pic>
        <p:nvPicPr>
          <p:cNvPr id="208" name="Рисунок 170">
            <a:extLst>
              <a:ext uri="{FF2B5EF4-FFF2-40B4-BE49-F238E27FC236}">
                <a16:creationId xmlns:a16="http://schemas.microsoft.com/office/drawing/2014/main" id="{C8844D51-3C25-8C3B-F30C-1A8C58699F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574974" y="5412950"/>
            <a:ext cx="208591" cy="173170"/>
          </a:xfrm>
          <a:prstGeom prst="rect">
            <a:avLst/>
          </a:prstGeom>
        </p:spPr>
      </p:pic>
      <p:pic>
        <p:nvPicPr>
          <p:cNvPr id="209" name="Рисунок 169">
            <a:extLst>
              <a:ext uri="{FF2B5EF4-FFF2-40B4-BE49-F238E27FC236}">
                <a16:creationId xmlns:a16="http://schemas.microsoft.com/office/drawing/2014/main" id="{FED01EE5-54B9-FD0A-05A1-75007DC12B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3076250"/>
            <a:ext cx="208591" cy="208591"/>
          </a:xfrm>
          <a:prstGeom prst="rect">
            <a:avLst/>
          </a:prstGeom>
        </p:spPr>
      </p:pic>
      <p:pic>
        <p:nvPicPr>
          <p:cNvPr id="210" name="Рисунок 169">
            <a:extLst>
              <a:ext uri="{FF2B5EF4-FFF2-40B4-BE49-F238E27FC236}">
                <a16:creationId xmlns:a16="http://schemas.microsoft.com/office/drawing/2014/main" id="{D3888CF3-4F3C-247A-4F8A-E954917B8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36170" y="3055332"/>
            <a:ext cx="208591" cy="208591"/>
          </a:xfrm>
          <a:prstGeom prst="rect">
            <a:avLst/>
          </a:prstGeom>
        </p:spPr>
      </p:pic>
      <p:pic>
        <p:nvPicPr>
          <p:cNvPr id="211" name="Рисунок 169">
            <a:extLst>
              <a:ext uri="{FF2B5EF4-FFF2-40B4-BE49-F238E27FC236}">
                <a16:creationId xmlns:a16="http://schemas.microsoft.com/office/drawing/2014/main" id="{35A87988-3707-D92E-D04D-8A92BFD365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11200117" y="3071445"/>
            <a:ext cx="208591" cy="208591"/>
          </a:xfrm>
          <a:prstGeom prst="rect">
            <a:avLst/>
          </a:prstGeom>
        </p:spPr>
      </p:pic>
      <p:pic>
        <p:nvPicPr>
          <p:cNvPr id="212" name="Рисунок 169">
            <a:extLst>
              <a:ext uri="{FF2B5EF4-FFF2-40B4-BE49-F238E27FC236}">
                <a16:creationId xmlns:a16="http://schemas.microsoft.com/office/drawing/2014/main" id="{3865A4FF-1A11-4B2A-FB3B-E183D72E85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5308654"/>
            <a:ext cx="208591" cy="208591"/>
          </a:xfrm>
          <a:prstGeom prst="rect">
            <a:avLst/>
          </a:prstGeom>
        </p:spPr>
      </p:pic>
      <p:pic>
        <p:nvPicPr>
          <p:cNvPr id="213" name="Рисунок 169">
            <a:extLst>
              <a:ext uri="{FF2B5EF4-FFF2-40B4-BE49-F238E27FC236}">
                <a16:creationId xmlns:a16="http://schemas.microsoft.com/office/drawing/2014/main" id="{ECA1A729-BAE2-C466-182C-273516FFC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24342" y="5395239"/>
            <a:ext cx="208591" cy="208591"/>
          </a:xfrm>
          <a:prstGeom prst="rect">
            <a:avLst/>
          </a:prstGeom>
        </p:spPr>
      </p:pic>
      <p:pic>
        <p:nvPicPr>
          <p:cNvPr id="214" name="Рисунок 23">
            <a:extLst>
              <a:ext uri="{FF2B5EF4-FFF2-40B4-BE49-F238E27FC236}">
                <a16:creationId xmlns:a16="http://schemas.microsoft.com/office/drawing/2014/main" id="{AFC3F7EB-E8A8-EF8B-73B2-9A4E606C4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76605" y="3079971"/>
            <a:ext cx="176944" cy="250309"/>
          </a:xfrm>
          <a:prstGeom prst="rect">
            <a:avLst/>
          </a:prstGeom>
        </p:spPr>
      </p:pic>
      <p:pic>
        <p:nvPicPr>
          <p:cNvPr id="215" name="Рисунок 23">
            <a:extLst>
              <a:ext uri="{FF2B5EF4-FFF2-40B4-BE49-F238E27FC236}">
                <a16:creationId xmlns:a16="http://schemas.microsoft.com/office/drawing/2014/main" id="{6FE6870E-2E11-D5AF-1D4F-4A3023A5E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119209" y="3037456"/>
            <a:ext cx="176944" cy="250309"/>
          </a:xfrm>
          <a:prstGeom prst="rect">
            <a:avLst/>
          </a:prstGeom>
        </p:spPr>
      </p:pic>
      <p:pic>
        <p:nvPicPr>
          <p:cNvPr id="216" name="Рисунок 23">
            <a:extLst>
              <a:ext uri="{FF2B5EF4-FFF2-40B4-BE49-F238E27FC236}">
                <a16:creationId xmlns:a16="http://schemas.microsoft.com/office/drawing/2014/main" id="{0CDB198C-56A5-41B0-2753-D0F6342BA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80950" y="5287794"/>
            <a:ext cx="176944" cy="250309"/>
          </a:xfrm>
          <a:prstGeom prst="rect">
            <a:avLst/>
          </a:prstGeom>
        </p:spPr>
      </p:pic>
      <p:pic>
        <p:nvPicPr>
          <p:cNvPr id="217" name="Рисунок 168">
            <a:extLst>
              <a:ext uri="{FF2B5EF4-FFF2-40B4-BE49-F238E27FC236}">
                <a16:creationId xmlns:a16="http://schemas.microsoft.com/office/drawing/2014/main" id="{07A32F15-49EB-0E69-15D1-E71B68A18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3221268" y="3087200"/>
            <a:ext cx="201272" cy="229450"/>
          </a:xfrm>
          <a:prstGeom prst="rect">
            <a:avLst/>
          </a:prstGeom>
        </p:spPr>
      </p:pic>
      <p:pic>
        <p:nvPicPr>
          <p:cNvPr id="218" name="Рисунок 168">
            <a:extLst>
              <a:ext uri="{FF2B5EF4-FFF2-40B4-BE49-F238E27FC236}">
                <a16:creationId xmlns:a16="http://schemas.microsoft.com/office/drawing/2014/main" id="{816DEFC3-E09A-A856-5850-BEC52F9D5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7072721" y="5402336"/>
            <a:ext cx="201272" cy="229450"/>
          </a:xfrm>
          <a:prstGeom prst="rect">
            <a:avLst/>
          </a:prstGeom>
        </p:spPr>
      </p:pic>
      <p:pic>
        <p:nvPicPr>
          <p:cNvPr id="219" name="Рисунок 168">
            <a:extLst>
              <a:ext uri="{FF2B5EF4-FFF2-40B4-BE49-F238E27FC236}">
                <a16:creationId xmlns:a16="http://schemas.microsoft.com/office/drawing/2014/main" id="{F68561AE-5FC0-7097-43DE-07A349AB71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0953854" y="3079971"/>
            <a:ext cx="201272" cy="229450"/>
          </a:xfrm>
          <a:prstGeom prst="rect">
            <a:avLst/>
          </a:prstGeom>
        </p:spPr>
      </p:pic>
      <p:pic>
        <p:nvPicPr>
          <p:cNvPr id="220" name="Рисунок 168">
            <a:extLst>
              <a:ext uri="{FF2B5EF4-FFF2-40B4-BE49-F238E27FC236}">
                <a16:creationId xmlns:a16="http://schemas.microsoft.com/office/drawing/2014/main" id="{576FA5BE-6DF8-D024-EFA6-AFC5A3B17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1488841" y="5364269"/>
            <a:ext cx="201272" cy="229450"/>
          </a:xfrm>
          <a:prstGeom prst="rect">
            <a:avLst/>
          </a:prstGeom>
        </p:spPr>
      </p:pic>
      <p:pic>
        <p:nvPicPr>
          <p:cNvPr id="221" name="Рисунок 168">
            <a:extLst>
              <a:ext uri="{FF2B5EF4-FFF2-40B4-BE49-F238E27FC236}">
                <a16:creationId xmlns:a16="http://schemas.microsoft.com/office/drawing/2014/main" id="{2E7B2FB8-72D9-4582-88F3-ED5EA5F15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6877920" y="3046617"/>
            <a:ext cx="201272" cy="229450"/>
          </a:xfrm>
          <a:prstGeom prst="rect">
            <a:avLst/>
          </a:prstGeom>
        </p:spPr>
      </p:pic>
      <p:pic>
        <p:nvPicPr>
          <p:cNvPr id="222" name="Рисунок 173">
            <a:extLst>
              <a:ext uri="{FF2B5EF4-FFF2-40B4-BE49-F238E27FC236}">
                <a16:creationId xmlns:a16="http://schemas.microsoft.com/office/drawing/2014/main" id="{F9156DC1-9CE7-4445-284F-55A93A42B0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6612075" y="3028034"/>
            <a:ext cx="208591" cy="233620"/>
          </a:xfrm>
          <a:prstGeom prst="rect">
            <a:avLst/>
          </a:prstGeom>
        </p:spPr>
      </p:pic>
      <p:pic>
        <p:nvPicPr>
          <p:cNvPr id="223" name="Рисунок 173">
            <a:extLst>
              <a:ext uri="{FF2B5EF4-FFF2-40B4-BE49-F238E27FC236}">
                <a16:creationId xmlns:a16="http://schemas.microsoft.com/office/drawing/2014/main" id="{93974AE8-59A5-D153-61B9-C5F599BD18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3223434" y="5250009"/>
            <a:ext cx="208591" cy="233620"/>
          </a:xfrm>
          <a:prstGeom prst="rect">
            <a:avLst/>
          </a:prstGeom>
        </p:spPr>
      </p:pic>
      <p:pic>
        <p:nvPicPr>
          <p:cNvPr id="224" name="Рисунок 173">
            <a:extLst>
              <a:ext uri="{FF2B5EF4-FFF2-40B4-BE49-F238E27FC236}">
                <a16:creationId xmlns:a16="http://schemas.microsoft.com/office/drawing/2014/main" id="{2F579473-1DFE-749F-9328-0CD550DE3C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11250974" y="5356388"/>
            <a:ext cx="208591" cy="233620"/>
          </a:xfrm>
          <a:prstGeom prst="rect">
            <a:avLst/>
          </a:prstGeom>
        </p:spPr>
      </p:pic>
      <p:sp>
        <p:nvSpPr>
          <p:cNvPr id="225" name="TextBox 224">
            <a:extLst>
              <a:ext uri="{FF2B5EF4-FFF2-40B4-BE49-F238E27FC236}">
                <a16:creationId xmlns:a16="http://schemas.microsoft.com/office/drawing/2014/main" id="{897088C2-0CC9-CFF2-AACE-FF39DE16F2EA}"/>
              </a:ext>
            </a:extLst>
          </p:cNvPr>
          <p:cNvSpPr txBox="1"/>
          <p:nvPr/>
        </p:nvSpPr>
        <p:spPr bwMode="auto">
          <a:xfrm>
            <a:off x="10213913" y="926589"/>
            <a:ext cx="1681153" cy="324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ctr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"/>
              </a:rPr>
              <a:t>Сценарий на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"/>
              </a:rPr>
              <a:t>SberHelp</a:t>
            </a:r>
          </a:p>
          <a:p>
            <a:pPr marL="171450" marR="0" lvl="0" indent="-171450" algn="l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"/>
            </a:endParaRPr>
          </a:p>
        </p:txBody>
      </p:sp>
      <p:sp>
        <p:nvSpPr>
          <p:cNvPr id="226" name="Oval 4">
            <a:extLst>
              <a:ext uri="{FF2B5EF4-FFF2-40B4-BE49-F238E27FC236}">
                <a16:creationId xmlns:a16="http://schemas.microsoft.com/office/drawing/2014/main" id="{4A0BA2A2-B912-CFDA-D341-D84FC486C121}"/>
              </a:ext>
            </a:extLst>
          </p:cNvPr>
          <p:cNvSpPr/>
          <p:nvPr/>
        </p:nvSpPr>
        <p:spPr bwMode="auto">
          <a:xfrm>
            <a:off x="9813524" y="814042"/>
            <a:ext cx="450000" cy="450000"/>
          </a:xfrm>
          <a:prstGeom prst="ellipse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sp>
        <p:nvSpPr>
          <p:cNvPr id="227" name="Oval 4">
            <a:extLst>
              <a:ext uri="{FF2B5EF4-FFF2-40B4-BE49-F238E27FC236}">
                <a16:creationId xmlns:a16="http://schemas.microsoft.com/office/drawing/2014/main" id="{3B336976-559B-66B1-CD52-30EE45D23625}"/>
              </a:ext>
            </a:extLst>
          </p:cNvPr>
          <p:cNvSpPr/>
          <p:nvPr/>
        </p:nvSpPr>
        <p:spPr bwMode="auto">
          <a:xfrm>
            <a:off x="3596657" y="1567773"/>
            <a:ext cx="450000" cy="450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sp>
        <p:nvSpPr>
          <p:cNvPr id="228" name="Oval 4">
            <a:extLst>
              <a:ext uri="{FF2B5EF4-FFF2-40B4-BE49-F238E27FC236}">
                <a16:creationId xmlns:a16="http://schemas.microsoft.com/office/drawing/2014/main" id="{4006F168-6669-BC55-8295-C4A69D28186A}"/>
              </a:ext>
            </a:extLst>
          </p:cNvPr>
          <p:cNvSpPr/>
          <p:nvPr/>
        </p:nvSpPr>
        <p:spPr bwMode="auto">
          <a:xfrm>
            <a:off x="11256522" y="1585546"/>
            <a:ext cx="450000" cy="45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cxnSp>
        <p:nvCxnSpPr>
          <p:cNvPr id="229" name="Прямая соединительная линия 228">
            <a:extLst>
              <a:ext uri="{FF2B5EF4-FFF2-40B4-BE49-F238E27FC236}">
                <a16:creationId xmlns:a16="http://schemas.microsoft.com/office/drawing/2014/main" id="{821646A5-C37D-4F9B-B24B-00B7EB1BEAA7}"/>
              </a:ext>
            </a:extLst>
          </p:cNvPr>
          <p:cNvCxnSpPr>
            <a:stCxn id="165" idx="0"/>
            <a:endCxn id="168" idx="2"/>
          </p:cNvCxnSpPr>
          <p:nvPr/>
        </p:nvCxnSpPr>
        <p:spPr bwMode="auto">
          <a:xfrm>
            <a:off x="4081068" y="1636672"/>
            <a:ext cx="1335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>
            <a:extLst>
              <a:ext uri="{FF2B5EF4-FFF2-40B4-BE49-F238E27FC236}">
                <a16:creationId xmlns:a16="http://schemas.microsoft.com/office/drawing/2014/main" id="{3CB2121D-FCEA-4273-8DAD-E8F0FF64ADCC}"/>
              </a:ext>
            </a:extLst>
          </p:cNvPr>
          <p:cNvCxnSpPr/>
          <p:nvPr/>
        </p:nvCxnSpPr>
        <p:spPr bwMode="auto">
          <a:xfrm>
            <a:off x="4087849" y="3079971"/>
            <a:ext cx="1335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1" name="Oval 4">
            <a:extLst>
              <a:ext uri="{FF2B5EF4-FFF2-40B4-BE49-F238E27FC236}">
                <a16:creationId xmlns:a16="http://schemas.microsoft.com/office/drawing/2014/main" id="{85161422-9269-CC70-2245-026E9D18992F}"/>
              </a:ext>
            </a:extLst>
          </p:cNvPr>
          <p:cNvSpPr/>
          <p:nvPr/>
        </p:nvSpPr>
        <p:spPr bwMode="auto">
          <a:xfrm>
            <a:off x="11260616" y="3812106"/>
            <a:ext cx="450000" cy="45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pic>
        <p:nvPicPr>
          <p:cNvPr id="232" name="Рисунок 231">
            <a:extLst>
              <a:ext uri="{FF2B5EF4-FFF2-40B4-BE49-F238E27FC236}">
                <a16:creationId xmlns:a16="http://schemas.microsoft.com/office/drawing/2014/main" id="{63EA50C9-5CFB-4C81-3F1F-883611493A6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10132075" y="5400018"/>
            <a:ext cx="992141" cy="269372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91391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sp>
        <p:nvSpPr>
          <p:cNvPr id="66" name="Прямоугольник: скругленные углы 12"/>
          <p:cNvSpPr/>
          <p:nvPr/>
        </p:nvSpPr>
        <p:spPr bwMode="auto">
          <a:xfrm>
            <a:off x="334624" y="143830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67" name="Прямоугольник: скругленные верхние углы 17"/>
          <p:cNvSpPr/>
          <p:nvPr/>
        </p:nvSpPr>
        <p:spPr bwMode="auto">
          <a:xfrm>
            <a:off x="334624" y="142296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68" name="Заголовок 1"/>
          <p:cNvSpPr txBox="1"/>
          <p:nvPr/>
        </p:nvSpPr>
        <p:spPr bwMode="auto">
          <a:xfrm>
            <a:off x="516091" y="1561011"/>
            <a:ext cx="3496155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Комплексный анализ договоров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69" name="Прямоугольник: скругленные углы 8"/>
          <p:cNvSpPr/>
          <p:nvPr/>
        </p:nvSpPr>
        <p:spPr bwMode="auto">
          <a:xfrm>
            <a:off x="4218863" y="143830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70" name="Прямоугольник: скругленные верхние углы 59"/>
          <p:cNvSpPr/>
          <p:nvPr/>
        </p:nvSpPr>
        <p:spPr bwMode="auto">
          <a:xfrm>
            <a:off x="4214639" y="142296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71" name="Заголовок 1"/>
          <p:cNvSpPr txBox="1"/>
          <p:nvPr/>
        </p:nvSpPr>
        <p:spPr bwMode="auto">
          <a:xfrm>
            <a:off x="4400330" y="1561011"/>
            <a:ext cx="3657491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Судебно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 – претензионная работа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72" name="Прямоугольник: скругленные углы 60"/>
          <p:cNvSpPr/>
          <p:nvPr/>
        </p:nvSpPr>
        <p:spPr bwMode="auto">
          <a:xfrm>
            <a:off x="4214639" y="3819513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77" name="Прямоугольник: скругленные верхние углы 61"/>
          <p:cNvSpPr/>
          <p:nvPr/>
        </p:nvSpPr>
        <p:spPr bwMode="auto">
          <a:xfrm>
            <a:off x="4221420" y="370666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85" name="Заголовок 1"/>
          <p:cNvSpPr txBox="1"/>
          <p:nvPr/>
        </p:nvSpPr>
        <p:spPr bwMode="auto">
          <a:xfrm>
            <a:off x="4414195" y="3770960"/>
            <a:ext cx="3378517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Мониторинг изменения НПА 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86" name="Заголовок 1"/>
          <p:cNvSpPr txBox="1"/>
          <p:nvPr/>
        </p:nvSpPr>
        <p:spPr bwMode="auto">
          <a:xfrm>
            <a:off x="4357581" y="4258833"/>
            <a:ext cx="3560752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кратких обзоров изменений законодательства с учетом специфики компании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Формирование целевых обзоров для руководителей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Составление 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перечня действий для изменения ВНД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 err="1">
                <a:solidFill>
                  <a:srgbClr val="272828"/>
                </a:solidFill>
                <a:latin typeface="SB Sans Text"/>
                <a:cs typeface="SB Sans Text"/>
              </a:rPr>
              <a:t>Переформулирование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 новых требований понятным языком для бизнес- подразделений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Подготовка документов под новые требования закона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87" name="Прямоугольник: скругленные углы 85"/>
          <p:cNvSpPr/>
          <p:nvPr/>
        </p:nvSpPr>
        <p:spPr bwMode="auto">
          <a:xfrm>
            <a:off x="8110934" y="1439679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88" name="Прямоугольник: скругленные верхние углы 86"/>
          <p:cNvSpPr/>
          <p:nvPr/>
        </p:nvSpPr>
        <p:spPr bwMode="auto">
          <a:xfrm>
            <a:off x="8110932" y="144904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89" name="Заголовок 1"/>
          <p:cNvSpPr txBox="1"/>
          <p:nvPr/>
        </p:nvSpPr>
        <p:spPr bwMode="auto">
          <a:xfrm>
            <a:off x="8404600" y="1514978"/>
            <a:ext cx="3393233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Управление судебными делами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91" name="Прямоугольник: скругленные углы 167"/>
          <p:cNvSpPr/>
          <p:nvPr/>
        </p:nvSpPr>
        <p:spPr bwMode="auto">
          <a:xfrm>
            <a:off x="374122" y="5981718"/>
            <a:ext cx="11508804" cy="646331"/>
          </a:xfrm>
          <a:prstGeom prst="roundRect">
            <a:avLst>
              <a:gd name="adj" fmla="val 22164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pic>
        <p:nvPicPr>
          <p:cNvPr id="92" name="Рисунок 2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576573" y="6130283"/>
            <a:ext cx="305382" cy="432000"/>
          </a:xfrm>
          <a:prstGeom prst="rect">
            <a:avLst/>
          </a:prstGeom>
        </p:spPr>
      </p:pic>
      <p:sp>
        <p:nvSpPr>
          <p:cNvPr id="96" name="Заголовок 1"/>
          <p:cNvSpPr txBox="1"/>
          <p:nvPr/>
        </p:nvSpPr>
        <p:spPr bwMode="auto">
          <a:xfrm>
            <a:off x="1662757" y="6211047"/>
            <a:ext cx="926856" cy="183503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суммаризация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97" name="Заголовок 1"/>
          <p:cNvSpPr txBox="1"/>
          <p:nvPr/>
        </p:nvSpPr>
        <p:spPr bwMode="auto">
          <a:xfrm>
            <a:off x="3202025" y="6182033"/>
            <a:ext cx="1210286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анализ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данных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98" name="Заголовок 1"/>
          <p:cNvSpPr txBox="1"/>
          <p:nvPr/>
        </p:nvSpPr>
        <p:spPr bwMode="auto">
          <a:xfrm>
            <a:off x="4634468" y="6171552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документов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в базе знаний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pic>
        <p:nvPicPr>
          <p:cNvPr id="99" name="Рисунок 168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332092" y="6103898"/>
            <a:ext cx="347368" cy="396000"/>
          </a:xfrm>
          <a:prstGeom prst="rect">
            <a:avLst/>
          </a:prstGeom>
        </p:spPr>
      </p:pic>
      <p:pic>
        <p:nvPicPr>
          <p:cNvPr id="100" name="Рисунок 169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2723820" y="6114019"/>
            <a:ext cx="360000" cy="360000"/>
          </a:xfrm>
          <a:prstGeom prst="rect">
            <a:avLst/>
          </a:prstGeom>
        </p:spPr>
      </p:pic>
      <p:pic>
        <p:nvPicPr>
          <p:cNvPr id="101" name="Рисунок 170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4171232" y="6134104"/>
            <a:ext cx="360000" cy="298868"/>
          </a:xfrm>
          <a:prstGeom prst="rect">
            <a:avLst/>
          </a:prstGeom>
        </p:spPr>
      </p:pic>
      <p:pic>
        <p:nvPicPr>
          <p:cNvPr id="112" name="Рисунок 172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/>
        </p:blipFill>
        <p:spPr bwMode="auto">
          <a:xfrm>
            <a:off x="5998969" y="6111611"/>
            <a:ext cx="364816" cy="364816"/>
          </a:xfrm>
          <a:prstGeom prst="rect">
            <a:avLst/>
          </a:prstGeom>
        </p:spPr>
      </p:pic>
      <p:pic>
        <p:nvPicPr>
          <p:cNvPr id="114" name="Рисунок 173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9112651" y="6081939"/>
            <a:ext cx="360000" cy="403197"/>
          </a:xfrm>
          <a:prstGeom prst="rect">
            <a:avLst/>
          </a:prstGeom>
        </p:spPr>
      </p:pic>
      <p:sp>
        <p:nvSpPr>
          <p:cNvPr id="119" name="Заголовок 1"/>
          <p:cNvSpPr txBox="1"/>
          <p:nvPr/>
        </p:nvSpPr>
        <p:spPr bwMode="auto">
          <a:xfrm>
            <a:off x="6458335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генерация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текста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22" name="Заголовок 1"/>
          <p:cNvSpPr txBox="1"/>
          <p:nvPr/>
        </p:nvSpPr>
        <p:spPr bwMode="auto">
          <a:xfrm>
            <a:off x="7993151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 документу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23" name="Заголовок 1"/>
          <p:cNvSpPr txBox="1"/>
          <p:nvPr/>
        </p:nvSpPr>
        <p:spPr bwMode="auto">
          <a:xfrm>
            <a:off x="9606858" y="6171552"/>
            <a:ext cx="1305763" cy="29706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формирование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правовой позиции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B Sans Display Semibold"/>
            </a:endParaRPr>
          </a:p>
        </p:txBody>
      </p:sp>
      <p:sp>
        <p:nvSpPr>
          <p:cNvPr id="124" name="Google Shape;104;p31">
            <a:extLst>
              <a:ext uri="{FF2B5EF4-FFF2-40B4-BE49-F238E27FC236}">
                <a16:creationId xmlns:a16="http://schemas.microsoft.com/office/drawing/2014/main" id="{AB83A0C8-BF4C-450A-901E-D8295B59D45D}"/>
              </a:ext>
            </a:extLst>
          </p:cNvPr>
          <p:cNvSpPr txBox="1">
            <a:spLocks/>
          </p:cNvSpPr>
          <p:nvPr/>
        </p:nvSpPr>
        <p:spPr bwMode="auto">
          <a:xfrm>
            <a:off x="432289" y="289628"/>
            <a:ext cx="8900368" cy="465811"/>
          </a:xfrm>
          <a:prstGeom prst="rect">
            <a:avLst/>
          </a:prstGeom>
        </p:spPr>
        <p:txBody>
          <a:bodyPr spcFirstLastPara="1" vert="horz" wrap="square" lIns="36000" tIns="36000" rIns="121898" bIns="121898" rtlCol="0" anchor="t" anchorCtr="0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algn="l">
              <a:lnSpc>
                <a:spcPct val="100000"/>
              </a:lnSpc>
              <a:buSzPts val="1100"/>
              <a:defRPr/>
            </a:pPr>
            <a:r>
              <a:rPr lang="ru-RU" sz="2800" b="1" dirty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Ключевые направления </a:t>
            </a:r>
            <a:r>
              <a:rPr lang="en-US" sz="2800" b="1" dirty="0" err="1" smtClean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GenAI</a:t>
            </a:r>
            <a:endParaRPr lang="ru-RU" sz="2800" b="1" dirty="0">
              <a:solidFill>
                <a:srgbClr val="FFFFFF"/>
              </a:solidFill>
              <a:latin typeface="SB Sans Text" panose="020B0503040504020204" pitchFamily="34" charset="-52"/>
              <a:ea typeface="Roboto"/>
              <a:cs typeface="SB Sans Text" panose="020B0503040504020204" pitchFamily="34" charset="-52"/>
            </a:endParaRPr>
          </a:p>
          <a:p>
            <a:pPr algn="l">
              <a:lnSpc>
                <a:spcPct val="100000"/>
              </a:lnSpc>
              <a:buSzPts val="1100"/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в юриспруденции </a:t>
            </a:r>
            <a:endParaRPr lang="ru-RU" sz="1200" b="1" dirty="0">
              <a:solidFill>
                <a:srgbClr val="FFFFFF"/>
              </a:solidFill>
              <a:latin typeface="SB Sans Text" panose="020B0503040504020204" pitchFamily="34" charset="-52"/>
              <a:ea typeface="Roboto"/>
              <a:cs typeface="SB Sans Text" panose="020B0503040504020204" pitchFamily="34" charset="-52"/>
            </a:endParaRPr>
          </a:p>
        </p:txBody>
      </p:sp>
      <p:grpSp>
        <p:nvGrpSpPr>
          <p:cNvPr id="126" name="Группа 40">
            <a:extLst>
              <a:ext uri="{FF2B5EF4-FFF2-40B4-BE49-F238E27FC236}">
                <a16:creationId xmlns:a16="http://schemas.microsoft.com/office/drawing/2014/main" id="{1FCAEC70-4B18-4358-9526-F12BC4F2C67A}"/>
              </a:ext>
            </a:extLst>
          </p:cNvPr>
          <p:cNvGrpSpPr/>
          <p:nvPr/>
        </p:nvGrpSpPr>
        <p:grpSpPr bwMode="auto">
          <a:xfrm>
            <a:off x="9332657" y="269752"/>
            <a:ext cx="2472401" cy="342757"/>
            <a:chOff x="346872" y="696897"/>
            <a:chExt cx="5640382" cy="781947"/>
          </a:xfrm>
        </p:grpSpPr>
        <p:pic>
          <p:nvPicPr>
            <p:cNvPr id="127" name="Рисунок 41">
              <a:extLst>
                <a:ext uri="{FF2B5EF4-FFF2-40B4-BE49-F238E27FC236}">
                  <a16:creationId xmlns:a16="http://schemas.microsoft.com/office/drawing/2014/main" id="{4581E655-DC1F-4D5B-AA04-C6AAD1518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28" name="Рисунок 3">
              <a:extLst>
                <a:ext uri="{FF2B5EF4-FFF2-40B4-BE49-F238E27FC236}">
                  <a16:creationId xmlns:a16="http://schemas.microsoft.com/office/drawing/2014/main" id="{C96A1BC0-0843-4B47-86AB-B95BF2182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29" name="Прямоугольник: скругленные углы 12">
            <a:extLst>
              <a:ext uri="{FF2B5EF4-FFF2-40B4-BE49-F238E27FC236}">
                <a16:creationId xmlns:a16="http://schemas.microsoft.com/office/drawing/2014/main" id="{4B076723-3563-43EC-ABFE-7DBEFDB554D5}"/>
              </a:ext>
            </a:extLst>
          </p:cNvPr>
          <p:cNvSpPr/>
          <p:nvPr/>
        </p:nvSpPr>
        <p:spPr bwMode="auto">
          <a:xfrm>
            <a:off x="334624" y="3722003"/>
            <a:ext cx="3746444" cy="203976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0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430850F4-F647-41FF-B29D-37C32C25316F}"/>
              </a:ext>
            </a:extLst>
          </p:cNvPr>
          <p:cNvSpPr/>
          <p:nvPr/>
        </p:nvSpPr>
        <p:spPr bwMode="auto">
          <a:xfrm>
            <a:off x="334624" y="370666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1" name="Заголовок 1">
            <a:extLst>
              <a:ext uri="{FF2B5EF4-FFF2-40B4-BE49-F238E27FC236}">
                <a16:creationId xmlns:a16="http://schemas.microsoft.com/office/drawing/2014/main" id="{B3673935-2E41-4F17-91A6-5A0BCA926536}"/>
              </a:ext>
            </a:extLst>
          </p:cNvPr>
          <p:cNvSpPr txBox="1"/>
          <p:nvPr/>
        </p:nvSpPr>
        <p:spPr bwMode="auto">
          <a:xfrm>
            <a:off x="753708" y="3775109"/>
            <a:ext cx="3083707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Подготовка юр документов 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32" name="Заголовок 1">
            <a:extLst>
              <a:ext uri="{FF2B5EF4-FFF2-40B4-BE49-F238E27FC236}">
                <a16:creationId xmlns:a16="http://schemas.microsoft.com/office/drawing/2014/main" id="{820EF6E2-C7C7-4112-A3EA-2A12DED88EE3}"/>
              </a:ext>
            </a:extLst>
          </p:cNvPr>
          <p:cNvSpPr txBox="1"/>
          <p:nvPr/>
        </p:nvSpPr>
        <p:spPr bwMode="auto">
          <a:xfrm>
            <a:off x="450915" y="4226552"/>
            <a:ext cx="3694560" cy="106989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документов (договоры, дополнительные соглашения и другие корпоративные документы);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писем </a:t>
            </a:r>
            <a:r>
              <a:rPr lang="ru-RU" sz="900" dirty="0" err="1">
                <a:solidFill>
                  <a:srgbClr val="272828"/>
                </a:solidFill>
                <a:latin typeface="SB Sans Text"/>
              </a:rPr>
              <a:t>контрагенам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, государственным органам, сотрудникам (ответы, запросы информации)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правовых заключений и пояснительных записок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Редактура, упрощение формулировок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Генерация вариантов формулировок для сложных и спорных вопросов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33" name="Прямоугольник: скругленные углы 60">
            <a:extLst>
              <a:ext uri="{FF2B5EF4-FFF2-40B4-BE49-F238E27FC236}">
                <a16:creationId xmlns:a16="http://schemas.microsoft.com/office/drawing/2014/main" id="{AF26120C-BFC6-400F-BF3E-0301CB39D44C}"/>
              </a:ext>
            </a:extLst>
          </p:cNvPr>
          <p:cNvSpPr/>
          <p:nvPr/>
        </p:nvSpPr>
        <p:spPr bwMode="auto">
          <a:xfrm>
            <a:off x="8094654" y="383940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4" name="Прямоугольник: скругленные верхние углы 61">
            <a:extLst>
              <a:ext uri="{FF2B5EF4-FFF2-40B4-BE49-F238E27FC236}">
                <a16:creationId xmlns:a16="http://schemas.microsoft.com/office/drawing/2014/main" id="{8BC77324-70E2-4742-8AB0-C4B373896208}"/>
              </a:ext>
            </a:extLst>
          </p:cNvPr>
          <p:cNvSpPr/>
          <p:nvPr/>
        </p:nvSpPr>
        <p:spPr bwMode="auto">
          <a:xfrm>
            <a:off x="8094654" y="3729827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5" name="Заголовок 1">
            <a:extLst>
              <a:ext uri="{FF2B5EF4-FFF2-40B4-BE49-F238E27FC236}">
                <a16:creationId xmlns:a16="http://schemas.microsoft.com/office/drawing/2014/main" id="{48BBDB46-AD3D-4D5E-9570-BD94E9FDB88E}"/>
              </a:ext>
            </a:extLst>
          </p:cNvPr>
          <p:cNvSpPr txBox="1"/>
          <p:nvPr/>
        </p:nvSpPr>
        <p:spPr bwMode="auto">
          <a:xfrm>
            <a:off x="8279479" y="3771323"/>
            <a:ext cx="3435545" cy="42170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272828"/>
                </a:solidFill>
              </a:rPr>
              <a:t>Взаимодействие с внутренними заказчиками  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36" name="Заголовок 1">
            <a:extLst>
              <a:ext uri="{FF2B5EF4-FFF2-40B4-BE49-F238E27FC236}">
                <a16:creationId xmlns:a16="http://schemas.microsoft.com/office/drawing/2014/main" id="{C3B35D8A-7B95-426E-BD41-E13732B1B3AD}"/>
              </a:ext>
            </a:extLst>
          </p:cNvPr>
          <p:cNvSpPr txBox="1"/>
          <p:nvPr/>
        </p:nvSpPr>
        <p:spPr bwMode="auto">
          <a:xfrm>
            <a:off x="506615" y="2029101"/>
            <a:ext cx="3566621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Анализ входящих договоров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Сравнение версий договоров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предложений по правкам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сопроводительных писем к документам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сводок по портфелю договоров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правовых заключений и пояснительных записок</a:t>
            </a:r>
          </a:p>
        </p:txBody>
      </p:sp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A221A494-D472-4D56-8C00-782E0DA32E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1711775" y="3050868"/>
            <a:ext cx="992141" cy="287198"/>
          </a:xfrm>
          <a:prstGeom prst="roundRect">
            <a:avLst>
              <a:gd name="adj" fmla="val 50000"/>
            </a:avLst>
          </a:prstGeom>
        </p:spPr>
      </p:pic>
      <p:sp>
        <p:nvSpPr>
          <p:cNvPr id="138" name="Заголовок 1">
            <a:extLst>
              <a:ext uri="{FF2B5EF4-FFF2-40B4-BE49-F238E27FC236}">
                <a16:creationId xmlns:a16="http://schemas.microsoft.com/office/drawing/2014/main" id="{46D67EA8-5D27-4785-8F40-F18E710C0655}"/>
              </a:ext>
            </a:extLst>
          </p:cNvPr>
          <p:cNvSpPr txBox="1"/>
          <p:nvPr/>
        </p:nvSpPr>
        <p:spPr bwMode="auto">
          <a:xfrm>
            <a:off x="4288576" y="2029101"/>
            <a:ext cx="3629757" cy="7375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претензий, ответов на претензии и жалобы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черновиков исковых заявлений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кратких вариантов правовой позиции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Составление перечня задач по делу для команды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отчетов по завершенным делам: выводы, уроки, рекомендации</a:t>
            </a:r>
          </a:p>
        </p:txBody>
      </p:sp>
      <p:sp>
        <p:nvSpPr>
          <p:cNvPr id="139" name="Заголовок 1">
            <a:extLst>
              <a:ext uri="{FF2B5EF4-FFF2-40B4-BE49-F238E27FC236}">
                <a16:creationId xmlns:a16="http://schemas.microsoft.com/office/drawing/2014/main" id="{FE7430B5-4188-4E88-93B8-F7019849AE0E}"/>
              </a:ext>
            </a:extLst>
          </p:cNvPr>
          <p:cNvSpPr txBox="1"/>
          <p:nvPr/>
        </p:nvSpPr>
        <p:spPr bwMode="auto">
          <a:xfrm>
            <a:off x="8190714" y="2029101"/>
            <a:ext cx="3524310" cy="6267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Составление кратких описаний по судебным актам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Регулярный мониторинг по делу за период </a:t>
            </a:r>
          </a:p>
          <a:p>
            <a:pPr marL="171450" lvl="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Составление перечня задач по делу для команды 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отчетов по завершенным делам: выводы, рекомендации</a:t>
            </a:r>
          </a:p>
        </p:txBody>
      </p:sp>
      <p:sp>
        <p:nvSpPr>
          <p:cNvPr id="140" name="Заголовок 1">
            <a:extLst>
              <a:ext uri="{FF2B5EF4-FFF2-40B4-BE49-F238E27FC236}">
                <a16:creationId xmlns:a16="http://schemas.microsoft.com/office/drawing/2014/main" id="{F7A990FC-EEFE-4AE6-A51F-8C724F413172}"/>
              </a:ext>
            </a:extLst>
          </p:cNvPr>
          <p:cNvSpPr txBox="1"/>
          <p:nvPr/>
        </p:nvSpPr>
        <p:spPr bwMode="auto">
          <a:xfrm>
            <a:off x="8237081" y="4300606"/>
            <a:ext cx="3560752" cy="5159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lvl="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первичных ответов на типовые вопросы сотрудников по внутренней базе знаний и 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правил (чек-листы, формы брифов) 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Создание кратких памяток и инструкций </a:t>
            </a:r>
          </a:p>
        </p:txBody>
      </p:sp>
      <p:pic>
        <p:nvPicPr>
          <p:cNvPr id="141" name="Рисунок 170">
            <a:extLst>
              <a:ext uri="{FF2B5EF4-FFF2-40B4-BE49-F238E27FC236}">
                <a16:creationId xmlns:a16="http://schemas.microsoft.com/office/drawing/2014/main" id="{5B22F7AC-E57B-4366-85E9-827AD40118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11481522" y="3072770"/>
            <a:ext cx="208591" cy="173170"/>
          </a:xfrm>
          <a:prstGeom prst="rect">
            <a:avLst/>
          </a:prstGeom>
        </p:spPr>
      </p:pic>
      <p:pic>
        <p:nvPicPr>
          <p:cNvPr id="142" name="Рисунок 170">
            <a:extLst>
              <a:ext uri="{FF2B5EF4-FFF2-40B4-BE49-F238E27FC236}">
                <a16:creationId xmlns:a16="http://schemas.microsoft.com/office/drawing/2014/main" id="{F01B708E-849F-41FA-B940-B326867F91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602015" y="3069563"/>
            <a:ext cx="208591" cy="173170"/>
          </a:xfrm>
          <a:prstGeom prst="rect">
            <a:avLst/>
          </a:prstGeom>
        </p:spPr>
      </p:pic>
      <p:pic>
        <p:nvPicPr>
          <p:cNvPr id="143" name="Рисунок 170">
            <a:extLst>
              <a:ext uri="{FF2B5EF4-FFF2-40B4-BE49-F238E27FC236}">
                <a16:creationId xmlns:a16="http://schemas.microsoft.com/office/drawing/2014/main" id="{1F73C194-2247-4E8E-8395-1985F3C4A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574974" y="5450770"/>
            <a:ext cx="208591" cy="173170"/>
          </a:xfrm>
          <a:prstGeom prst="rect">
            <a:avLst/>
          </a:prstGeom>
        </p:spPr>
      </p:pic>
      <p:pic>
        <p:nvPicPr>
          <p:cNvPr id="144" name="Рисунок 169">
            <a:extLst>
              <a:ext uri="{FF2B5EF4-FFF2-40B4-BE49-F238E27FC236}">
                <a16:creationId xmlns:a16="http://schemas.microsoft.com/office/drawing/2014/main" id="{EBBC769E-E768-4208-B9CA-7EA4CAD31D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3072770"/>
            <a:ext cx="208591" cy="208591"/>
          </a:xfrm>
          <a:prstGeom prst="rect">
            <a:avLst/>
          </a:prstGeom>
        </p:spPr>
      </p:pic>
      <p:pic>
        <p:nvPicPr>
          <p:cNvPr id="145" name="Рисунок 169">
            <a:extLst>
              <a:ext uri="{FF2B5EF4-FFF2-40B4-BE49-F238E27FC236}">
                <a16:creationId xmlns:a16="http://schemas.microsoft.com/office/drawing/2014/main" id="{103A092D-E399-4085-BA41-46DF3D00D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36170" y="3051852"/>
            <a:ext cx="208591" cy="208591"/>
          </a:xfrm>
          <a:prstGeom prst="rect">
            <a:avLst/>
          </a:prstGeom>
        </p:spPr>
      </p:pic>
      <p:pic>
        <p:nvPicPr>
          <p:cNvPr id="146" name="Рисунок 169">
            <a:extLst>
              <a:ext uri="{FF2B5EF4-FFF2-40B4-BE49-F238E27FC236}">
                <a16:creationId xmlns:a16="http://schemas.microsoft.com/office/drawing/2014/main" id="{627424C5-6395-4172-BE30-DCF6C71F85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11200117" y="3067965"/>
            <a:ext cx="208591" cy="208591"/>
          </a:xfrm>
          <a:prstGeom prst="rect">
            <a:avLst/>
          </a:prstGeom>
        </p:spPr>
      </p:pic>
      <p:pic>
        <p:nvPicPr>
          <p:cNvPr id="147" name="Рисунок 169">
            <a:extLst>
              <a:ext uri="{FF2B5EF4-FFF2-40B4-BE49-F238E27FC236}">
                <a16:creationId xmlns:a16="http://schemas.microsoft.com/office/drawing/2014/main" id="{B7FED1FD-130C-46EE-A221-8CB7345DC7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5346474"/>
            <a:ext cx="208591" cy="208591"/>
          </a:xfrm>
          <a:prstGeom prst="rect">
            <a:avLst/>
          </a:prstGeom>
        </p:spPr>
      </p:pic>
      <p:pic>
        <p:nvPicPr>
          <p:cNvPr id="148" name="Рисунок 169">
            <a:extLst>
              <a:ext uri="{FF2B5EF4-FFF2-40B4-BE49-F238E27FC236}">
                <a16:creationId xmlns:a16="http://schemas.microsoft.com/office/drawing/2014/main" id="{55B275EA-0871-4B15-9BBD-BA8DE7A274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24342" y="5433059"/>
            <a:ext cx="208591" cy="208591"/>
          </a:xfrm>
          <a:prstGeom prst="rect">
            <a:avLst/>
          </a:prstGeom>
        </p:spPr>
      </p:pic>
      <p:pic>
        <p:nvPicPr>
          <p:cNvPr id="149" name="Рисунок 23">
            <a:extLst>
              <a:ext uri="{FF2B5EF4-FFF2-40B4-BE49-F238E27FC236}">
                <a16:creationId xmlns:a16="http://schemas.microsoft.com/office/drawing/2014/main" id="{8B687315-59AA-4AA6-86F1-93DF71722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76605" y="3076491"/>
            <a:ext cx="176944" cy="250309"/>
          </a:xfrm>
          <a:prstGeom prst="rect">
            <a:avLst/>
          </a:prstGeom>
        </p:spPr>
      </p:pic>
      <p:pic>
        <p:nvPicPr>
          <p:cNvPr id="150" name="Рисунок 23">
            <a:extLst>
              <a:ext uri="{FF2B5EF4-FFF2-40B4-BE49-F238E27FC236}">
                <a16:creationId xmlns:a16="http://schemas.microsoft.com/office/drawing/2014/main" id="{0B77550D-74B6-4CE1-A1F5-5C8E40671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119209" y="3033976"/>
            <a:ext cx="176944" cy="250309"/>
          </a:xfrm>
          <a:prstGeom prst="rect">
            <a:avLst/>
          </a:prstGeom>
        </p:spPr>
      </p:pic>
      <p:pic>
        <p:nvPicPr>
          <p:cNvPr id="151" name="Рисунок 23">
            <a:extLst>
              <a:ext uri="{FF2B5EF4-FFF2-40B4-BE49-F238E27FC236}">
                <a16:creationId xmlns:a16="http://schemas.microsoft.com/office/drawing/2014/main" id="{F68415F7-1B25-44EF-86AA-4506EE3B3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80950" y="5325614"/>
            <a:ext cx="176944" cy="250309"/>
          </a:xfrm>
          <a:prstGeom prst="rect">
            <a:avLst/>
          </a:prstGeom>
        </p:spPr>
      </p:pic>
      <p:pic>
        <p:nvPicPr>
          <p:cNvPr id="152" name="Рисунок 168">
            <a:extLst>
              <a:ext uri="{FF2B5EF4-FFF2-40B4-BE49-F238E27FC236}">
                <a16:creationId xmlns:a16="http://schemas.microsoft.com/office/drawing/2014/main" id="{D2241625-3AF0-4A24-A8DA-07BFED00C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3221268" y="3083720"/>
            <a:ext cx="201272" cy="229450"/>
          </a:xfrm>
          <a:prstGeom prst="rect">
            <a:avLst/>
          </a:prstGeom>
        </p:spPr>
      </p:pic>
      <p:pic>
        <p:nvPicPr>
          <p:cNvPr id="153" name="Рисунок 168">
            <a:extLst>
              <a:ext uri="{FF2B5EF4-FFF2-40B4-BE49-F238E27FC236}">
                <a16:creationId xmlns:a16="http://schemas.microsoft.com/office/drawing/2014/main" id="{BAEF686C-12A0-4BC8-85FA-566EAE237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7072721" y="5440156"/>
            <a:ext cx="201272" cy="229450"/>
          </a:xfrm>
          <a:prstGeom prst="rect">
            <a:avLst/>
          </a:prstGeom>
        </p:spPr>
      </p:pic>
      <p:pic>
        <p:nvPicPr>
          <p:cNvPr id="154" name="Рисунок 168">
            <a:extLst>
              <a:ext uri="{FF2B5EF4-FFF2-40B4-BE49-F238E27FC236}">
                <a16:creationId xmlns:a16="http://schemas.microsoft.com/office/drawing/2014/main" id="{431F98BA-58E6-40C3-9348-DA4E7ABB2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0953854" y="3076491"/>
            <a:ext cx="201272" cy="229450"/>
          </a:xfrm>
          <a:prstGeom prst="rect">
            <a:avLst/>
          </a:prstGeom>
        </p:spPr>
      </p:pic>
      <p:pic>
        <p:nvPicPr>
          <p:cNvPr id="155" name="Рисунок 168">
            <a:extLst>
              <a:ext uri="{FF2B5EF4-FFF2-40B4-BE49-F238E27FC236}">
                <a16:creationId xmlns:a16="http://schemas.microsoft.com/office/drawing/2014/main" id="{06551E6F-4BE4-4A61-B128-A7C3B44C6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1488841" y="5402089"/>
            <a:ext cx="201272" cy="229450"/>
          </a:xfrm>
          <a:prstGeom prst="rect">
            <a:avLst/>
          </a:prstGeom>
        </p:spPr>
      </p:pic>
      <p:pic>
        <p:nvPicPr>
          <p:cNvPr id="156" name="Рисунок 168">
            <a:extLst>
              <a:ext uri="{FF2B5EF4-FFF2-40B4-BE49-F238E27FC236}">
                <a16:creationId xmlns:a16="http://schemas.microsoft.com/office/drawing/2014/main" id="{AFBBD114-B7F0-4DC7-88A4-AA09EB9D1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6877920" y="3043137"/>
            <a:ext cx="201272" cy="229450"/>
          </a:xfrm>
          <a:prstGeom prst="rect">
            <a:avLst/>
          </a:prstGeom>
        </p:spPr>
      </p:pic>
      <p:pic>
        <p:nvPicPr>
          <p:cNvPr id="157" name="Рисунок 173">
            <a:extLst>
              <a:ext uri="{FF2B5EF4-FFF2-40B4-BE49-F238E27FC236}">
                <a16:creationId xmlns:a16="http://schemas.microsoft.com/office/drawing/2014/main" id="{01DEED2D-5CE6-4502-B905-59ADD7F266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6612075" y="3024554"/>
            <a:ext cx="208591" cy="233620"/>
          </a:xfrm>
          <a:prstGeom prst="rect">
            <a:avLst/>
          </a:prstGeom>
        </p:spPr>
      </p:pic>
      <p:pic>
        <p:nvPicPr>
          <p:cNvPr id="158" name="Рисунок 173">
            <a:extLst>
              <a:ext uri="{FF2B5EF4-FFF2-40B4-BE49-F238E27FC236}">
                <a16:creationId xmlns:a16="http://schemas.microsoft.com/office/drawing/2014/main" id="{72B570EE-3CFF-4F81-BC66-77BBA718AA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11250974" y="5394208"/>
            <a:ext cx="208591" cy="233620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706D7EE1-8A34-EBED-658F-9F38FD2E4113}"/>
              </a:ext>
            </a:extLst>
          </p:cNvPr>
          <p:cNvSpPr txBox="1"/>
          <p:nvPr/>
        </p:nvSpPr>
        <p:spPr bwMode="auto">
          <a:xfrm>
            <a:off x="10213913" y="926589"/>
            <a:ext cx="1681153" cy="324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ctr">
              <a:lnSpc>
                <a:spcPts val="900"/>
              </a:lnSpc>
              <a:buFontTx/>
              <a:buChar char="-"/>
            </a:pPr>
            <a:r>
              <a:rPr lang="ru-RU" sz="900" dirty="0">
                <a:solidFill>
                  <a:schemeClr val="bg1"/>
                </a:solidFill>
                <a:latin typeface="SB Sans Text"/>
              </a:rPr>
              <a:t>Сценарий на </a:t>
            </a:r>
            <a:r>
              <a:rPr lang="en-US" sz="900" dirty="0">
                <a:solidFill>
                  <a:schemeClr val="bg1"/>
                </a:solidFill>
                <a:latin typeface="SB Sans Text"/>
              </a:rPr>
              <a:t>SberHelp</a:t>
            </a:r>
          </a:p>
          <a:p>
            <a:pPr marL="171450" indent="-171450">
              <a:lnSpc>
                <a:spcPts val="900"/>
              </a:lnSpc>
              <a:buFontTx/>
              <a:buChar char="-"/>
            </a:pPr>
            <a:endParaRPr lang="ru-RU" sz="900" dirty="0">
              <a:solidFill>
                <a:schemeClr val="bg1"/>
              </a:solidFill>
              <a:latin typeface="SB Sans Text"/>
            </a:endParaRPr>
          </a:p>
        </p:txBody>
      </p:sp>
      <p:sp>
        <p:nvSpPr>
          <p:cNvPr id="160" name="Oval 4">
            <a:extLst>
              <a:ext uri="{FF2B5EF4-FFF2-40B4-BE49-F238E27FC236}">
                <a16:creationId xmlns:a16="http://schemas.microsoft.com/office/drawing/2014/main" id="{7844A8FC-5858-B0FE-2116-06343C97CDF5}"/>
              </a:ext>
            </a:extLst>
          </p:cNvPr>
          <p:cNvSpPr/>
          <p:nvPr/>
        </p:nvSpPr>
        <p:spPr bwMode="auto">
          <a:xfrm>
            <a:off x="9813524" y="814042"/>
            <a:ext cx="450000" cy="45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100" b="1" dirty="0">
                <a:solidFill>
                  <a:schemeClr val="tx1"/>
                </a:solidFill>
                <a:latin typeface="SB Sans Text Heavy"/>
              </a:rPr>
              <a:t>SH</a:t>
            </a:r>
            <a:endParaRPr sz="1100" b="1" dirty="0">
              <a:solidFill>
                <a:schemeClr val="tx1"/>
              </a:solidFill>
              <a:latin typeface="SB Sans Text Heavy"/>
            </a:endParaRPr>
          </a:p>
        </p:txBody>
      </p:sp>
      <p:sp>
        <p:nvSpPr>
          <p:cNvPr id="161" name="Oval 4">
            <a:extLst>
              <a:ext uri="{FF2B5EF4-FFF2-40B4-BE49-F238E27FC236}">
                <a16:creationId xmlns:a16="http://schemas.microsoft.com/office/drawing/2014/main" id="{AA7EDA6F-F406-7673-B293-1D29D90AA293}"/>
              </a:ext>
            </a:extLst>
          </p:cNvPr>
          <p:cNvSpPr/>
          <p:nvPr/>
        </p:nvSpPr>
        <p:spPr bwMode="auto">
          <a:xfrm>
            <a:off x="3432025" y="1908743"/>
            <a:ext cx="450000" cy="45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100" b="1" dirty="0">
                <a:solidFill>
                  <a:schemeClr val="tx1"/>
                </a:solidFill>
                <a:latin typeface="SB Sans Text Heavy"/>
              </a:rPr>
              <a:t>SH</a:t>
            </a:r>
            <a:endParaRPr sz="1100" b="1" dirty="0">
              <a:solidFill>
                <a:schemeClr val="tx1"/>
              </a:solidFill>
              <a:latin typeface="SB Sans Text Heavy"/>
            </a:endParaRPr>
          </a:p>
        </p:txBody>
      </p:sp>
      <p:pic>
        <p:nvPicPr>
          <p:cNvPr id="162" name="Рисунок 173">
            <a:extLst>
              <a:ext uri="{FF2B5EF4-FFF2-40B4-BE49-F238E27FC236}">
                <a16:creationId xmlns:a16="http://schemas.microsoft.com/office/drawing/2014/main" id="{4AC3F181-D4E7-05D5-5CB6-2FFA901A0B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2967701" y="3043137"/>
            <a:ext cx="208591" cy="23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5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70A1260-E37C-DFF8-F5EB-8EBEB49484A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4D2436F-EFE8-5188-6EBC-BB78DB3C4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72" b="424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Скругленный прямоугольник 10">
            <a:extLst>
              <a:ext uri="{FF2B5EF4-FFF2-40B4-BE49-F238E27FC236}">
                <a16:creationId xmlns:a16="http://schemas.microsoft.com/office/drawing/2014/main" id="{023CFA01-DFBC-0836-F0C3-B8EA43F45C45}"/>
              </a:ext>
            </a:extLst>
          </p:cNvPr>
          <p:cNvSpPr/>
          <p:nvPr/>
        </p:nvSpPr>
        <p:spPr bwMode="auto">
          <a:xfrm>
            <a:off x="6271123" y="2189064"/>
            <a:ext cx="5347666" cy="3400082"/>
          </a:xfrm>
          <a:prstGeom prst="roundRect">
            <a:avLst>
              <a:gd name="adj" fmla="val 6057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rgbClr val="1B7846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3" name="Скругленный прямоугольник 10">
            <a:extLst>
              <a:ext uri="{FF2B5EF4-FFF2-40B4-BE49-F238E27FC236}">
                <a16:creationId xmlns:a16="http://schemas.microsoft.com/office/drawing/2014/main" id="{0B9F0CAB-C970-06C3-AEAA-48BB5C42502C}"/>
              </a:ext>
            </a:extLst>
          </p:cNvPr>
          <p:cNvSpPr/>
          <p:nvPr/>
        </p:nvSpPr>
        <p:spPr bwMode="auto">
          <a:xfrm>
            <a:off x="673982" y="2160093"/>
            <a:ext cx="5157466" cy="3400082"/>
          </a:xfrm>
          <a:prstGeom prst="roundRect">
            <a:avLst>
              <a:gd name="adj" fmla="val 6057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rgbClr val="1B7846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538986872" name="Google Shape;132;g1fff1c36bc9_0_36">
            <a:extLst>
              <a:ext uri="{FF2B5EF4-FFF2-40B4-BE49-F238E27FC236}">
                <a16:creationId xmlns:a16="http://schemas.microsoft.com/office/drawing/2014/main" id="{BB67F6B2-2BDD-6E8A-78CC-4125D1528A42}"/>
              </a:ext>
            </a:extLst>
          </p:cNvPr>
          <p:cNvSpPr txBox="1"/>
          <p:nvPr/>
        </p:nvSpPr>
        <p:spPr bwMode="auto">
          <a:xfrm>
            <a:off x="122252" y="89865"/>
            <a:ext cx="7659479" cy="56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 Heavy"/>
              <a:cs typeface="SB Sans Text Heavy"/>
            </a:endParaRPr>
          </a:p>
        </p:txBody>
      </p:sp>
      <p:sp>
        <p:nvSpPr>
          <p:cNvPr id="565563342" name="Google Shape;132;g1fff1c36bc9_0_36">
            <a:extLst>
              <a:ext uri="{FF2B5EF4-FFF2-40B4-BE49-F238E27FC236}">
                <a16:creationId xmlns:a16="http://schemas.microsoft.com/office/drawing/2014/main" id="{AA793982-3EC4-A881-7DF6-F6CE074F8C36}"/>
              </a:ext>
            </a:extLst>
          </p:cNvPr>
          <p:cNvSpPr txBox="1"/>
          <p:nvPr/>
        </p:nvSpPr>
        <p:spPr bwMode="auto">
          <a:xfrm>
            <a:off x="278020" y="89865"/>
            <a:ext cx="9546203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FFFFFF"/>
                </a:solidFill>
                <a:latin typeface="SB Sans Text Heavy"/>
                <a:ea typeface="SB Sans Text Heavy"/>
                <a:cs typeface="SB Sans Text Heavy"/>
              </a:rPr>
              <a:t>П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ерспективные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направления для внедрения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ИИ среди респондентов, % ответов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 Heavy"/>
              <a:cs typeface="SB Sans Text Heavy"/>
            </a:endParaRPr>
          </a:p>
        </p:txBody>
      </p:sp>
      <p:grpSp>
        <p:nvGrpSpPr>
          <p:cNvPr id="5" name="Группа 40">
            <a:extLst>
              <a:ext uri="{FF2B5EF4-FFF2-40B4-BE49-F238E27FC236}">
                <a16:creationId xmlns:a16="http://schemas.microsoft.com/office/drawing/2014/main" id="{4C3C83F1-5191-B8DA-F39E-A96A44FB1C9C}"/>
              </a:ext>
            </a:extLst>
          </p:cNvPr>
          <p:cNvGrpSpPr/>
          <p:nvPr/>
        </p:nvGrpSpPr>
        <p:grpSpPr bwMode="auto">
          <a:xfrm>
            <a:off x="9672009" y="75009"/>
            <a:ext cx="2472401" cy="342757"/>
            <a:chOff x="346872" y="696897"/>
            <a:chExt cx="5640382" cy="781947"/>
          </a:xfrm>
        </p:grpSpPr>
        <p:pic>
          <p:nvPicPr>
            <p:cNvPr id="6" name="Рисунок 41">
              <a:extLst>
                <a:ext uri="{FF2B5EF4-FFF2-40B4-BE49-F238E27FC236}">
                  <a16:creationId xmlns:a16="http://schemas.microsoft.com/office/drawing/2014/main" id="{AB80EE65-E5CE-ED32-8DE3-F10681A61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7" name="Рисунок 3">
              <a:extLst>
                <a:ext uri="{FF2B5EF4-FFF2-40B4-BE49-F238E27FC236}">
                  <a16:creationId xmlns:a16="http://schemas.microsoft.com/office/drawing/2014/main" id="{491B5856-A1C7-CF3A-C39D-8FDD69806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61362F52-9456-484A-827D-86105660F5DA}"/>
              </a:ext>
            </a:extLst>
          </p:cNvPr>
          <p:cNvGraphicFramePr/>
          <p:nvPr>
            <p:extLst/>
          </p:nvPr>
        </p:nvGraphicFramePr>
        <p:xfrm>
          <a:off x="5414759" y="2028255"/>
          <a:ext cx="7352494" cy="382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2C28059A-C29E-4AD4-BCEB-1816CB33CFE5}"/>
              </a:ext>
            </a:extLst>
          </p:cNvPr>
          <p:cNvGraphicFramePr/>
          <p:nvPr>
            <p:extLst/>
          </p:nvPr>
        </p:nvGraphicFramePr>
        <p:xfrm>
          <a:off x="278021" y="2109292"/>
          <a:ext cx="6600301" cy="3663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603EE0C-0E83-D6A9-4973-6D7C7E0FE3E2}"/>
              </a:ext>
            </a:extLst>
          </p:cNvPr>
          <p:cNvSpPr txBox="1"/>
          <p:nvPr/>
        </p:nvSpPr>
        <p:spPr>
          <a:xfrm>
            <a:off x="5831448" y="6479312"/>
            <a:ext cx="6729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hlinkClick r:id="rId7"/>
              </a:rPr>
              <a:t>Совместное исследование «Технологий Доверия» и </a:t>
            </a:r>
            <a:r>
              <a:rPr lang="ru-RU" sz="1200" dirty="0" err="1">
                <a:solidFill>
                  <a:schemeClr val="accent1"/>
                </a:solidFill>
                <a:hlinkClick r:id="rId7"/>
              </a:rPr>
              <a:t>Knomary</a:t>
            </a:r>
            <a:r>
              <a:rPr lang="en-US" sz="1200" dirty="0">
                <a:solidFill>
                  <a:schemeClr val="accent1"/>
                </a:solidFill>
                <a:hlinkClick r:id="rId7"/>
              </a:rPr>
              <a:t>. </a:t>
            </a:r>
            <a:r>
              <a:rPr lang="ru-RU" sz="1200" dirty="0">
                <a:solidFill>
                  <a:schemeClr val="accent1"/>
                </a:solidFill>
                <a:hlinkClick r:id="rId7"/>
              </a:rPr>
              <a:t>Искусственный интеллект в </a:t>
            </a:r>
            <a:r>
              <a:rPr lang="en-US" sz="1200" dirty="0">
                <a:solidFill>
                  <a:schemeClr val="accent1"/>
                </a:solidFill>
                <a:hlinkClick r:id="rId7"/>
              </a:rPr>
              <a:t>HR</a:t>
            </a:r>
            <a:r>
              <a:rPr lang="en-US" sz="1200" dirty="0">
                <a:solidFill>
                  <a:schemeClr val="accent1"/>
                </a:solidFill>
              </a:rPr>
              <a:t>.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ADB1C3-CD84-F3A8-7619-462CDCFE7773}"/>
              </a:ext>
            </a:extLst>
          </p:cNvPr>
          <p:cNvSpPr txBox="1"/>
          <p:nvPr/>
        </p:nvSpPr>
        <p:spPr>
          <a:xfrm>
            <a:off x="1134318" y="1577889"/>
            <a:ext cx="451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 какой области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HR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вы применяете ИИ?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2275D-38ED-A578-981D-FF3EBF071F33}"/>
              </a:ext>
            </a:extLst>
          </p:cNvPr>
          <p:cNvSpPr txBox="1"/>
          <p:nvPr/>
        </p:nvSpPr>
        <p:spPr bwMode="auto">
          <a:xfrm>
            <a:off x="5970497" y="1402971"/>
            <a:ext cx="622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Какие направления считаете </a:t>
            </a:r>
          </a:p>
          <a:p>
            <a:pPr algn="ctr"/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наиболее  перспективными для применения ИИ?</a:t>
            </a:r>
          </a:p>
        </p:txBody>
      </p:sp>
    </p:spTree>
    <p:extLst>
      <p:ext uri="{BB962C8B-B14F-4D97-AF65-F5344CB8AC3E}">
        <p14:creationId xmlns:p14="http://schemas.microsoft.com/office/powerpoint/2010/main" val="15638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1507E58-0C2D-8230-FB62-5B8C8816AB1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D2436F-EFE8-5188-6EBC-BB78DB3C4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72" b="424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4894C5-A5F7-8562-E555-9D771D93FC02}"/>
              </a:ext>
            </a:extLst>
          </p:cNvPr>
          <p:cNvSpPr txBox="1"/>
          <p:nvPr/>
        </p:nvSpPr>
        <p:spPr bwMode="auto">
          <a:xfrm>
            <a:off x="228624" y="1577898"/>
            <a:ext cx="5466031" cy="4170556"/>
          </a:xfrm>
          <a:prstGeom prst="roundRect">
            <a:avLst>
              <a:gd name="adj" fmla="val 789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/>
            <a:endParaRPr lang="ru-RU" sz="160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grpSp>
        <p:nvGrpSpPr>
          <p:cNvPr id="565563334" name="Группа 40">
            <a:extLst>
              <a:ext uri="{FF2B5EF4-FFF2-40B4-BE49-F238E27FC236}">
                <a16:creationId xmlns:a16="http://schemas.microsoft.com/office/drawing/2014/main" id="{850D68A2-4BA9-F75E-771D-03BC13F9616B}"/>
              </a:ext>
            </a:extLst>
          </p:cNvPr>
          <p:cNvGrpSpPr/>
          <p:nvPr/>
        </p:nvGrpSpPr>
        <p:grpSpPr bwMode="auto">
          <a:xfrm>
            <a:off x="10137531" y="194207"/>
            <a:ext cx="1877372" cy="260266"/>
            <a:chOff x="346872" y="696897"/>
            <a:chExt cx="5640382" cy="781947"/>
          </a:xfrm>
        </p:grpSpPr>
        <p:pic>
          <p:nvPicPr>
            <p:cNvPr id="1444721442" name="Рисунок 41">
              <a:extLst>
                <a:ext uri="{FF2B5EF4-FFF2-40B4-BE49-F238E27FC236}">
                  <a16:creationId xmlns:a16="http://schemas.microsoft.com/office/drawing/2014/main" id="{72EADA08-66B9-0BC1-5098-806EF952F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941867574" name="Рисунок 3">
              <a:extLst>
                <a:ext uri="{FF2B5EF4-FFF2-40B4-BE49-F238E27FC236}">
                  <a16:creationId xmlns:a16="http://schemas.microsoft.com/office/drawing/2014/main" id="{ED695298-54F5-4110-7F72-E818413E5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565563346" name="Google Shape;132;g1fff1c36bc9_0_36">
            <a:extLst>
              <a:ext uri="{FF2B5EF4-FFF2-40B4-BE49-F238E27FC236}">
                <a16:creationId xmlns:a16="http://schemas.microsoft.com/office/drawing/2014/main" id="{C4D8D094-91AB-6A44-BE2C-68EDECB153C3}"/>
              </a:ext>
            </a:extLst>
          </p:cNvPr>
          <p:cNvSpPr txBox="1"/>
          <p:nvPr/>
        </p:nvSpPr>
        <p:spPr bwMode="auto">
          <a:xfrm>
            <a:off x="380296" y="194207"/>
            <a:ext cx="9025758" cy="62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Основной текст)"/>
                <a:cs typeface="SB Sans Text Heavy"/>
              </a:rPr>
              <a:t>Мировой рынок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Основной текст)"/>
                <a:cs typeface="SB Sans Text Heavy"/>
              </a:rPr>
              <a:t>GenAI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Основной текст)"/>
                <a:cs typeface="SB Sans Text Heavy"/>
              </a:rPr>
              <a:t> в юридической сфере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DB00C8-FBA4-3B4E-C85E-133F0B4E5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50" y="2062480"/>
            <a:ext cx="5466031" cy="3024822"/>
          </a:xfrm>
          <a:prstGeom prst="roundRect">
            <a:avLst>
              <a:gd name="adj" fmla="val 7598"/>
            </a:avLst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659803-ECF3-950C-1234-7672E6D7B100}"/>
              </a:ext>
            </a:extLst>
          </p:cNvPr>
          <p:cNvSpPr txBox="1"/>
          <p:nvPr/>
        </p:nvSpPr>
        <p:spPr>
          <a:xfrm>
            <a:off x="477519" y="1413062"/>
            <a:ext cx="496824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ru-RU" sz="4000" b="1" dirty="0" err="1">
                <a:gradFill>
                  <a:gsLst>
                    <a:gs pos="0">
                      <a:srgbClr val="A7D941"/>
                    </a:gs>
                    <a:gs pos="32000">
                      <a:srgbClr val="92D050"/>
                    </a:gs>
                    <a:gs pos="63000">
                      <a:srgbClr val="00B0F0"/>
                    </a:gs>
                  </a:gsLst>
                  <a:lin ang="8400000" scaled="1"/>
                </a:gradFill>
                <a:latin typeface="SB Sans Text" panose="020B0503040504020204"/>
                <a:ea typeface="Roboto"/>
                <a:cs typeface="SB Sans Text Heavy"/>
              </a:rPr>
              <a:t>GenAI</a:t>
            </a:r>
            <a:endParaRPr lang="ru-RU" sz="4000" b="1" dirty="0">
              <a:solidFill>
                <a:srgbClr val="AFF1EF"/>
              </a:solidFill>
              <a:latin typeface="SB Sans Text" panose="020B0503040504020204"/>
              <a:ea typeface="Roboto"/>
              <a:cs typeface="SB Sans Text Medium"/>
            </a:endParaRPr>
          </a:p>
          <a:p>
            <a:endParaRPr lang="ru-RU" b="0" i="0" dirty="0">
              <a:solidFill>
                <a:schemeClr val="bg1"/>
              </a:solidFill>
              <a:effectLst/>
              <a:latin typeface="SB Sans Text" panose="020B0503040504020204"/>
            </a:endParaRPr>
          </a:p>
          <a:p>
            <a:pPr algn="ctr"/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Объем мирового рынка генеративного искусственного интеллекта в юридической сфере оценивается в </a:t>
            </a:r>
            <a:r>
              <a:rPr lang="ru-RU" b="1" i="0" dirty="0">
                <a:solidFill>
                  <a:srgbClr val="93D14F"/>
                </a:solidFill>
                <a:effectLst/>
                <a:latin typeface="SB Sans Text" panose="020B0503040504020204"/>
              </a:rPr>
              <a:t>117,68</a:t>
            </a:r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 млн долларов США в 2025 году и, согласно прогнозам, увеличится со </a:t>
            </a:r>
            <a:r>
              <a:rPr lang="ru-RU" b="1" i="0" dirty="0">
                <a:solidFill>
                  <a:srgbClr val="93D14F"/>
                </a:solidFill>
                <a:effectLst/>
                <a:latin typeface="SB Sans Text" panose="020B0503040504020204"/>
              </a:rPr>
              <a:t>154,23</a:t>
            </a:r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 млн долларов США в 2026 году до приблизительно</a:t>
            </a:r>
            <a:r>
              <a:rPr lang="ru-RU" b="0" i="0" dirty="0">
                <a:solidFill>
                  <a:srgbClr val="08B2E7"/>
                </a:solidFill>
                <a:effectLst/>
                <a:latin typeface="SB Sans Text" panose="020B0503040504020204"/>
              </a:rPr>
              <a:t> </a:t>
            </a:r>
            <a:r>
              <a:rPr lang="ru-RU" sz="2400" b="1" i="0" dirty="0">
                <a:solidFill>
                  <a:srgbClr val="08B2E7"/>
                </a:solidFill>
                <a:effectLst/>
                <a:latin typeface="SB Sans Text" panose="020B0503040504020204"/>
              </a:rPr>
              <a:t>1 610,44 </a:t>
            </a:r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млн долларов США к 2035 году, демонстрируя среднегодовой темп роста в 29,9% в период с 2026 по 2035 год.</a:t>
            </a:r>
            <a:endParaRPr lang="ru-RU" dirty="0">
              <a:solidFill>
                <a:schemeClr val="bg1"/>
              </a:solidFill>
              <a:latin typeface="SB Sans Text" panose="020B0503040504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9F7DB-1521-D3BB-CDF0-97B592BD0424}"/>
              </a:ext>
            </a:extLst>
          </p:cNvPr>
          <p:cNvSpPr txBox="1"/>
          <p:nvPr/>
        </p:nvSpPr>
        <p:spPr>
          <a:xfrm>
            <a:off x="3654730" y="6587587"/>
            <a:ext cx="94030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Ссылка на статью: Генеративный ИИ на юридическом рынке: размер, доля и тенденции рынка в период с 2026 по 2035 год .https://www.precedenceresearch.com/generative-ai-in-legal-market</a:t>
            </a:r>
          </a:p>
        </p:txBody>
      </p:sp>
    </p:spTree>
    <p:extLst>
      <p:ext uri="{BB962C8B-B14F-4D97-AF65-F5344CB8AC3E}">
        <p14:creationId xmlns:p14="http://schemas.microsoft.com/office/powerpoint/2010/main" val="16631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-17031"/>
            <a:ext cx="12192000" cy="685800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Группа 40"/>
          <p:cNvGrpSpPr/>
          <p:nvPr/>
        </p:nvGrpSpPr>
        <p:grpSpPr bwMode="auto">
          <a:xfrm>
            <a:off x="10314431" y="123584"/>
            <a:ext cx="1756248" cy="251320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846958669" name="Google Shape;132;g1fff1c36bc9_0_36"/>
          <p:cNvSpPr txBox="1"/>
          <p:nvPr/>
        </p:nvSpPr>
        <p:spPr bwMode="auto">
          <a:xfrm>
            <a:off x="364706" y="304404"/>
            <a:ext cx="10617719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r>
              <a:rPr lang="ru-RU" sz="2400" b="1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ТОП основных драйвера цифровизации в девелопменте</a:t>
            </a:r>
            <a:endParaRPr lang="ru-RU" sz="2800" b="1" i="0" u="none" strike="noStrike" cap="none" spc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44264" y="1209896"/>
            <a:ext cx="10077651" cy="4780322"/>
          </a:xfrm>
          <a:prstGeom prst="roundRect">
            <a:avLst>
              <a:gd name="adj" fmla="val 3695"/>
            </a:avLst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669391" y="6044052"/>
            <a:ext cx="4027396" cy="285016"/>
          </a:xfrm>
          <a:prstGeom prst="roundRect">
            <a:avLst/>
          </a:prstGeom>
        </p:spPr>
      </p:pic>
      <p:sp>
        <p:nvSpPr>
          <p:cNvPr id="11" name="Прямоугольник 10">
            <a:hlinkClick r:id="rId7"/>
          </p:cNvPr>
          <p:cNvSpPr/>
          <p:nvPr/>
        </p:nvSpPr>
        <p:spPr bwMode="auto">
          <a:xfrm>
            <a:off x="359154" y="6536275"/>
            <a:ext cx="84253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Источник: Исследование по </a:t>
            </a:r>
            <a:r>
              <a:rPr lang="ru-RU" sz="900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цифровизации</a:t>
            </a:r>
            <a:r>
              <a:rPr lang="ru-RU" sz="9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 </a:t>
            </a:r>
            <a:r>
              <a:rPr lang="ru-RU" sz="900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девелопмента</a:t>
            </a:r>
            <a:r>
              <a:rPr lang="ru-RU" sz="9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 2025, ДОМ.РФ и </a:t>
            </a:r>
            <a:r>
              <a:rPr lang="ru-RU" sz="900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Склоково</a:t>
            </a:r>
            <a:r>
              <a:rPr lang="ru-RU" sz="9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.  </a:t>
            </a:r>
            <a:endParaRPr lang="ru-RU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37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3740</Words>
  <Application>Microsoft Office PowerPoint</Application>
  <PresentationFormat>Широкоэкранный</PresentationFormat>
  <Paragraphs>470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41" baseType="lpstr">
      <vt:lpstr>3</vt:lpstr>
      <vt:lpstr>5</vt:lpstr>
      <vt:lpstr>Aptos</vt:lpstr>
      <vt:lpstr>Arial</vt:lpstr>
      <vt:lpstr>Calibri</vt:lpstr>
      <vt:lpstr>Calibri (Основной текст)</vt:lpstr>
      <vt:lpstr>Calibri Light</vt:lpstr>
      <vt:lpstr>Liberation Sans</vt:lpstr>
      <vt:lpstr>Roboto</vt:lpstr>
      <vt:lpstr>Roboto Light</vt:lpstr>
      <vt:lpstr>SB Sans Display</vt:lpstr>
      <vt:lpstr>SB Sans Display Semibold</vt:lpstr>
      <vt:lpstr>SB Sans Text</vt:lpstr>
      <vt:lpstr>SB Sans Text Heavy</vt:lpstr>
      <vt:lpstr>SB Sans Text Light</vt:lpstr>
      <vt:lpstr>SB Sans Text Medium</vt:lpstr>
      <vt:lpstr>SB Sans Text Semibold</vt:lpstr>
      <vt:lpstr>Segoe UI</vt:lpstr>
      <vt:lpstr>Times New Roman</vt:lpstr>
      <vt:lpstr>Тема Office</vt:lpstr>
      <vt:lpstr>Недвижимость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Сбербанк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Недвижимость</dc:title>
  <dc:creator>Шляхова Екатерина Константиновна</dc:creator>
  <cp:lastModifiedBy>Шляхова Екатерина Константиновна</cp:lastModifiedBy>
  <cp:revision>2</cp:revision>
  <dcterms:created xsi:type="dcterms:W3CDTF">2026-03-30T18:37:39Z</dcterms:created>
  <dcterms:modified xsi:type="dcterms:W3CDTF">2026-03-30T18:40:40Z</dcterms:modified>
</cp:coreProperties>
</file>