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BE5C-2125-46D1-A759-EE21630279CA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4749-597E-4169-A5E6-845FA91DD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9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7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BBD3-3BFF-4A14-F980-349FFA6C1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285822-F9E0-249A-F340-C2690C299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4981F5-DBCB-BC3F-93C2-E47430E59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AE761-BD8B-D422-41A2-833021206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05B5-8326-4A36-BED4-B2C28E429E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A7C8-66DD-5E4C-E636-A6A76AF1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76F61F-8751-FA78-00E7-8FA69F062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7DA71A-FD8C-CE9A-4E59-6A5A142FC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72C3C8-4D2A-21A1-7456-ECE49A297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05B5-8326-4A36-BED4-B2C28E429E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B0EF-9A4F-F8DD-D013-E286E437C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D29638-92C3-2711-F194-4D28AE288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06B15E-E567-0014-E7D9-5E3DC42D7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21295-452A-2B3E-38E5-CF05A161D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05B5-8326-4A36-BED4-B2C28E429E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5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2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8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4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2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0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7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1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2D05-E757-4119-9D3F-348C7471149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E0E5-5444-4BB1-8D9F-A3190CC7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3449193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 algn="ctr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ИТ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4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4857914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47958" y="-50391"/>
            <a:ext cx="15901673" cy="8445997"/>
          </a:xfrm>
          <a:prstGeom prst="rect">
            <a:avLst/>
          </a:prstGeom>
        </p:spPr>
      </p:pic>
      <p:grpSp>
        <p:nvGrpSpPr>
          <p:cNvPr id="502164305" name="Группа 40"/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674126447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52443216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677357552" name="Google Shape;132;g1fff1c36bc9_0_36"/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226053202" name="Google Shape;132;g1fff1c36bc9_0_36"/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Классификация по бизнес-функции</a:t>
            </a:r>
            <a:endParaRPr lang="ru-RU" sz="2800" b="1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524780875" name=" 524780874"/>
          <p:cNvSpPr/>
          <p:nvPr/>
        </p:nvSpPr>
        <p:spPr bwMode="auto">
          <a:xfrm>
            <a:off x="1663431" y="977438"/>
            <a:ext cx="10175151" cy="54257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Product-Led IT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Организационная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модель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которой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драйвером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развития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являются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метрики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пользовательский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опыт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скорость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вывода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новых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функций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Приоритет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отдаётся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аналитикам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менеджерам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UX-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исследователям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Решения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принимаются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основе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данных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экспериментов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обратной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связи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пользователей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функции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подчинены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целям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роли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аналитики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менеджеры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UX-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исследователи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владельцы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A/B-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тестов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Engineering-Led IT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Организационная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модель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которой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приоритетом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является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техническое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совершенство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качество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кода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архитектурная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целостность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разработческая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экспертиза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роли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определяют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технологический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стек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стандарты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процессы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функции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строятся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вокруг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возможностей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Характерна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для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компаний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где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технология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является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конкурентным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преимуществом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роли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архитекторы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технические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лидеры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разработчики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SRE-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DevOps.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Service-Led IT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Организационная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модель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которой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приоритетом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является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качество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обслуживания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клиентов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скорость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точность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реагирования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обращения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доступность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self-service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актуальность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баз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знаний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Успех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измеряется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через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CSAT,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время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ответа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долю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авторешаемых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обращений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функции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ориентированы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снижение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нагрузки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поддержку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повышение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удовлетворённости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клиентов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роли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специалисты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поддержки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менеджеры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технические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писатели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инженеры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данных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(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отвечающие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качество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данных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для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отчётов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).</a:t>
            </a:r>
            <a:endParaRPr sz="1400" dirty="0">
              <a:solidFill>
                <a:schemeClr val="bg1"/>
              </a:solidFill>
              <a:latin typeface="SB Sans Interface"/>
              <a:cs typeface="SB Sans Interfac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F0E26-6025-92DD-3E46-5A4D8A0E5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" y="976858"/>
            <a:ext cx="1097748" cy="1097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E0E43-00B3-B946-F0AD-5C140A6E91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1" y="2841274"/>
            <a:ext cx="868366" cy="868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CAABD-F17D-A049-6A16-0C531D4058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6" y="4476308"/>
            <a:ext cx="1097748" cy="10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47958" y="-50391"/>
            <a:ext cx="15901673" cy="8445997"/>
          </a:xfrm>
          <a:prstGeom prst="rect">
            <a:avLst/>
          </a:prstGeom>
        </p:spPr>
      </p:pic>
      <p:grpSp>
        <p:nvGrpSpPr>
          <p:cNvPr id="2072164768" name="Группа 40"/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/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/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Примеры компаний по подотраслям</a:t>
            </a:r>
            <a:endParaRPr lang="ru-RU" sz="2800" b="1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625679708" name="Таблица 625679707"/>
          <p:cNvGraphicFramePr>
            <a:graphicFrameLocks/>
          </p:cNvGraphicFramePr>
          <p:nvPr>
            <p:extLst/>
          </p:nvPr>
        </p:nvGraphicFramePr>
        <p:xfrm>
          <a:off x="364707" y="1145263"/>
          <a:ext cx="11351928" cy="52655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3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1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Product-Led IT (приоритет: продукт, аналитика, рост)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Engineering-Led IT (приоритет: архитектура, качество кода, DevEx)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Service-Led IT (приоритет: поддержка, сервис, базы знаний)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Продуктовые ИТ-компании (собственный ПО, SaaS, платформы)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Примеры: Яндекс, VK, T-Банк, Ozon, Wildberries, Avito, 2ГИС, Самокат. </a:t>
                      </a: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 сценарии: AI-copilot продуктовой аналитики, AI-интервьюер для user research, AI-менеджер инцидентов.</a:t>
                      </a:r>
                      <a:endParaRPr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Positive Technologies, Softline (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платформенные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решения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),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Группа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Астра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Базальт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СПО,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Ред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Софт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 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endParaRPr sz="1100" b="0" i="0" u="none" dirty="0">
                        <a:solidFill>
                          <a:schemeClr val="bg1"/>
                        </a:solidFill>
                        <a:latin typeface="SB Sans Interface"/>
                        <a:ea typeface="SB Sans Interface"/>
                        <a:cs typeface="SB Sans Interface"/>
                      </a:endParaRPr>
                    </a:p>
                    <a:p>
                      <a:pPr>
                        <a:defRPr/>
                      </a:pP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сценарии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AI-copilot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архитектора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AI-copilot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рефакторинга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legacy,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продюсер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документации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</a:t>
                      </a:r>
                      <a:endParaRPr dirty="0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Ozon, Wildberries, T-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Банк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Яндекс.Такси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Делимобиль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lang="ru-RU"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Купер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 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сценарии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полиглот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поддержки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Knowledge Copilot,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инженер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качества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данных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</a:t>
                      </a:r>
                      <a:endParaRPr dirty="0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3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ИТ-услуги и аутсорсинг разработки (кастомная разработка, интеграция, миграции)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Примеры: iTechArt (работает с РФ), Andersen, Clevertec, SimbirSoft, Effective. </a:t>
                      </a: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 сценарии: AI-copilot продуктовой аналитики (для клиентских проектов), AI-интервьюер (для discovery-фаз).</a:t>
                      </a:r>
                      <a:endParaRPr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Примеры: Ланит, Техносерв, Инфосистемы Джет, Крок, Ай-Теко.</a:t>
                      </a: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 сценарии: AI-copilot рефакторинга legacy, AI-copilot архитектора, AI-продюсер документации.</a:t>
                      </a:r>
                      <a:endParaRPr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Аутсорсинговые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центры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поддержки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(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SupportLab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HelpDesk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Solutions), ИТ-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подразделения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банков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и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госсектора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(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Сбер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Газпромнефть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РЖД). 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сценарии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полиглот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поддержки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Knowledge Copilot,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инженер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качества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данных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</a:t>
                      </a:r>
                      <a:endParaRPr dirty="0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4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Платформы: облачная инфраструктура, хостинг, PaaS, сложные технологические платформы (с высокой нагрузкой на документацию, поддержку, инциденты)</a:t>
                      </a:r>
                      <a:endParaRPr sz="2200" b="1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VK Cloud, Yandex Cloud, Cloud, </a:t>
                      </a:r>
                      <a:r>
                        <a:rPr sz="1100" b="1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Selectel</a:t>
                      </a:r>
                      <a:r>
                        <a:rPr sz="1100" b="1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MTS Cloud. 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endParaRPr sz="1100" b="0" i="0" u="none" dirty="0">
                        <a:solidFill>
                          <a:schemeClr val="bg1"/>
                        </a:solidFill>
                        <a:latin typeface="SB Sans Interface"/>
                        <a:ea typeface="SB Sans Interface"/>
                        <a:cs typeface="SB Sans Interface"/>
                      </a:endParaRPr>
                    </a:p>
                    <a:p>
                      <a:pPr>
                        <a:defRPr/>
                      </a:pP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сценарии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AI-copilot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продуктовой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аналитики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(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метрики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использования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), AI-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менеджер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u="none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инцидентов</a:t>
                      </a:r>
                      <a:r>
                        <a:rPr sz="1100" b="0" i="0" u="none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</a:t>
                      </a:r>
                      <a:endParaRPr dirty="0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Примеры: Platform V (Сбер), Arenadata, Postgres Professional, YADRO (таблеточные решения), ГК Softline (платформенные продукты). </a:t>
                      </a: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/>
                      </a:r>
                      <a:b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</a:br>
                      <a:r>
                        <a:rPr sz="1100" b="0" i="0" u="none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 сценарии: AI-copilot архитектора, AI-copilot рефакторинга legacy (ядро платформы), FinOps Copilot.</a:t>
                      </a:r>
                      <a:endParaRPr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Примеры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Хостинг-провайдеры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(Reg.ru, 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TimeWeb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Beget, Ru-Center), PaaS-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платформы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техподдержка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облачных</a:t>
                      </a:r>
                      <a:r>
                        <a:rPr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1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провайдеров</a:t>
                      </a:r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</a:t>
                      </a: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Cloud.ru</a:t>
                      </a:r>
                      <a:endParaRPr sz="1100" b="1" i="0" dirty="0">
                        <a:solidFill>
                          <a:schemeClr val="bg1"/>
                        </a:solidFill>
                        <a:latin typeface="SB Sans Interface"/>
                        <a:ea typeface="SB Sans Interface"/>
                        <a:cs typeface="SB Sans Interface"/>
                      </a:endParaRPr>
                    </a:p>
                    <a:p>
                      <a:pPr>
                        <a:defRPr/>
                      </a:pPr>
                      <a:endParaRPr dirty="0">
                        <a:solidFill>
                          <a:schemeClr val="bg1"/>
                        </a:solidFill>
                        <a:latin typeface="SB Sans Interface"/>
                        <a:cs typeface="SB Sans Interface"/>
                      </a:endParaRPr>
                    </a:p>
                    <a:p>
                      <a:pPr>
                        <a:defRPr/>
                      </a:pP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Приоритетные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сценарии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: AI-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полиглот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поддержки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Knowledge Copilot, AI-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менеджер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инцидентов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, AI-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продюсер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 </a:t>
                      </a:r>
                      <a:r>
                        <a:rPr sz="1100" b="0" i="0" dirty="0" err="1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документации</a:t>
                      </a:r>
                      <a:r>
                        <a:rPr sz="1100" b="0" i="0" dirty="0">
                          <a:solidFill>
                            <a:schemeClr val="bg1"/>
                          </a:solidFill>
                          <a:latin typeface="SB Sans Interface"/>
                          <a:ea typeface="SB Sans Interface"/>
                          <a:cs typeface="SB Sans Interface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00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4D1FAD-7F74-BAF9-D4C6-91F7BAF8B2C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>
            <a:extLst>
              <a:ext uri="{FF2B5EF4-FFF2-40B4-BE49-F238E27FC236}">
                <a16:creationId xmlns:a16="http://schemas.microsoft.com/office/drawing/2014/main" id="{4DEF283D-6B2E-60E1-03A0-27B78B41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53932" b="53216"/>
          <a:stretch>
            <a:fillRect/>
          </a:stretch>
        </p:blipFill>
        <p:spPr bwMode="auto">
          <a:xfrm>
            <a:off x="-47957" y="-50391"/>
            <a:ext cx="12239957" cy="6908391"/>
          </a:xfrm>
          <a:prstGeom prst="rect">
            <a:avLst/>
          </a:prstGeom>
        </p:spPr>
      </p:pic>
      <p:grpSp>
        <p:nvGrpSpPr>
          <p:cNvPr id="2072164768" name="Группа 40">
            <a:extLst>
              <a:ext uri="{FF2B5EF4-FFF2-40B4-BE49-F238E27FC236}">
                <a16:creationId xmlns:a16="http://schemas.microsoft.com/office/drawing/2014/main" id="{8849CFCF-7347-892D-A5E1-B8B6D273584C}"/>
              </a:ext>
            </a:extLst>
          </p:cNvPr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>
              <a:extLst>
                <a:ext uri="{FF2B5EF4-FFF2-40B4-BE49-F238E27FC236}">
                  <a16:creationId xmlns:a16="http://schemas.microsoft.com/office/drawing/2014/main" id="{3760A6C8-EA21-35A3-E221-4BF780DF6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>
              <a:extLst>
                <a:ext uri="{FF2B5EF4-FFF2-40B4-BE49-F238E27FC236}">
                  <a16:creationId xmlns:a16="http://schemas.microsoft.com/office/drawing/2014/main" id="{1B1411E1-5342-1732-DE4B-5FE7BF98C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>
            <a:extLst>
              <a:ext uri="{FF2B5EF4-FFF2-40B4-BE49-F238E27FC236}">
                <a16:creationId xmlns:a16="http://schemas.microsoft.com/office/drawing/2014/main" id="{F148BFE1-20A8-E11D-4E14-E0F6606BE90B}"/>
              </a:ext>
            </a:extLst>
          </p:cNvPr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>
            <a:extLst>
              <a:ext uri="{FF2B5EF4-FFF2-40B4-BE49-F238E27FC236}">
                <a16:creationId xmlns:a16="http://schemas.microsoft.com/office/drawing/2014/main" id="{4C01555B-C695-88FD-C9D5-C5060B85DF8E}"/>
              </a:ext>
            </a:extLst>
          </p:cNvPr>
          <p:cNvSpPr txBox="1"/>
          <p:nvPr/>
        </p:nvSpPr>
        <p:spPr bwMode="auto">
          <a:xfrm>
            <a:off x="249466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5DDEDE"/>
                </a:solidFill>
                <a:latin typeface="SB Sans Text Heavy"/>
                <a:cs typeface="SB Sans Text Heavy"/>
              </a:rPr>
              <a:t>Роли и сценарии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38B40-0E14-2E17-70A1-AC0F7F3B4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9" y="1366428"/>
            <a:ext cx="998402" cy="998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A7D2D-BA70-233D-447A-27B25FAFD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9" y="4085302"/>
            <a:ext cx="998402" cy="9984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38008E-1358-A96F-75C2-AA3C6421B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50" y="1415609"/>
            <a:ext cx="949221" cy="9492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7EDDE-2DA5-0B68-ED3D-5A4A0AC4A8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8" y="3951588"/>
            <a:ext cx="1025983" cy="10259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9E909C-5DF1-21ED-2BC4-5B0C386EA8C4}"/>
              </a:ext>
            </a:extLst>
          </p:cNvPr>
          <p:cNvSpPr txBox="1"/>
          <p:nvPr/>
        </p:nvSpPr>
        <p:spPr>
          <a:xfrm>
            <a:off x="1606565" y="1366428"/>
            <a:ext cx="453830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СПЕЦИАЛИСТ ПОДДЕРЖКИ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принимающий обращения из разных каналов и тратящий время на поиск ответов и оформление тикетов</a:t>
            </a: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AI-ПОЛИГЛОТ ПОДДЕРЖКИ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: единая точка входа для поддержки и разработки.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GenAI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агрегирует обращения из всех каналов, классифицирует, предлагает ответы из базы знаний, а при необходимости создаёт тикет с контекстом и предполагаемым решением.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EA2AE-AEA1-09E9-429C-8ED1FBB28D95}"/>
              </a:ext>
            </a:extLst>
          </p:cNvPr>
          <p:cNvSpPr txBox="1"/>
          <p:nvPr/>
        </p:nvSpPr>
        <p:spPr bwMode="auto">
          <a:xfrm>
            <a:off x="1606565" y="3951588"/>
            <a:ext cx="453830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ПРОДУКТОВЫЙ АНАЛИТИК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который вместо исследования данных пишет SQL и вручную формулирует гипотезы, теряя скорость.</a:t>
            </a: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AI-COPILOT ДЛЯ ПРОДУКТОВОЙ АНАЛИТИКИ: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от сырых событий до гипотез.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Copilot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по запросу на естественном языке строит когортные и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воронные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отчёты, выявляет аномалии, генерирует гипотезы с оценкой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impact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и готовые сценарии A/B-тестов.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489338-0E9B-AA39-02DA-E9332BA542E2}"/>
              </a:ext>
            </a:extLst>
          </p:cNvPr>
          <p:cNvSpPr txBox="1"/>
          <p:nvPr/>
        </p:nvSpPr>
        <p:spPr bwMode="auto">
          <a:xfrm>
            <a:off x="7317055" y="1291804"/>
            <a:ext cx="45383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SRE-ИНЖЕНЕР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который во время инцидента одновременно ищет причину, оценивает последствия и пишет статусы для бизнеса.</a:t>
            </a: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AI-МЕНЕДЖЕР ИНЦИДЕНТОВ С ПРОГНОЗОМ ВЛИЯНИЯ НА БИЗНЕС.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При инциденте оценивает бизнес-влияние (число пользователей, выручка, KPI), генерирует коммуникацию для разных аудиторий и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приоритизирует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действия.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D8F45-81EA-6264-8C0E-E44B4F825DE2}"/>
              </a:ext>
            </a:extLst>
          </p:cNvPr>
          <p:cNvSpPr txBox="1"/>
          <p:nvPr/>
        </p:nvSpPr>
        <p:spPr bwMode="auto">
          <a:xfrm>
            <a:off x="7317055" y="3947432"/>
            <a:ext cx="453830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ИНЖЕНЕР ДАННЫХ, 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который узнаёт о проблемах качества данных постфактум и тратит часы на ручное исправление аномалий.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AI-ИНЖЕНЕР ПО КАЧЕСТВУ ДАННЫХ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(Data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Observability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Copilot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). Мониторит качество данных, при аномалиях генерирует исправляющий SQL и поясняет влияние на отчёты, устраняя проблемы до того, как они повлияют на бизнес.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</p:spTree>
    <p:extLst>
      <p:ext uri="{BB962C8B-B14F-4D97-AF65-F5344CB8AC3E}">
        <p14:creationId xmlns:p14="http://schemas.microsoft.com/office/powerpoint/2010/main" val="40668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DE09FA-9709-37DB-8089-B2352F7C6DE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>
            <a:extLst>
              <a:ext uri="{FF2B5EF4-FFF2-40B4-BE49-F238E27FC236}">
                <a16:creationId xmlns:a16="http://schemas.microsoft.com/office/drawing/2014/main" id="{C7C68AFB-1686-E766-1909-2B265612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53932" b="53216"/>
          <a:stretch>
            <a:fillRect/>
          </a:stretch>
        </p:blipFill>
        <p:spPr bwMode="auto">
          <a:xfrm>
            <a:off x="-47957" y="-50391"/>
            <a:ext cx="12239957" cy="6908391"/>
          </a:xfrm>
          <a:prstGeom prst="rect">
            <a:avLst/>
          </a:prstGeom>
        </p:spPr>
      </p:pic>
      <p:grpSp>
        <p:nvGrpSpPr>
          <p:cNvPr id="2072164768" name="Группа 40">
            <a:extLst>
              <a:ext uri="{FF2B5EF4-FFF2-40B4-BE49-F238E27FC236}">
                <a16:creationId xmlns:a16="http://schemas.microsoft.com/office/drawing/2014/main" id="{343F907C-BC95-BED7-7D1D-93EEBEB127A6}"/>
              </a:ext>
            </a:extLst>
          </p:cNvPr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>
              <a:extLst>
                <a:ext uri="{FF2B5EF4-FFF2-40B4-BE49-F238E27FC236}">
                  <a16:creationId xmlns:a16="http://schemas.microsoft.com/office/drawing/2014/main" id="{4575D081-B118-B87A-36FF-9BE34D7B7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>
              <a:extLst>
                <a:ext uri="{FF2B5EF4-FFF2-40B4-BE49-F238E27FC236}">
                  <a16:creationId xmlns:a16="http://schemas.microsoft.com/office/drawing/2014/main" id="{F4CDD2C0-A88F-1EFA-DD20-2A439488E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>
            <a:extLst>
              <a:ext uri="{FF2B5EF4-FFF2-40B4-BE49-F238E27FC236}">
                <a16:creationId xmlns:a16="http://schemas.microsoft.com/office/drawing/2014/main" id="{9FA2CCFD-6ED3-086D-AC53-E80E4969E931}"/>
              </a:ext>
            </a:extLst>
          </p:cNvPr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>
            <a:extLst>
              <a:ext uri="{FF2B5EF4-FFF2-40B4-BE49-F238E27FC236}">
                <a16:creationId xmlns:a16="http://schemas.microsoft.com/office/drawing/2014/main" id="{A0CDE445-6748-C071-4096-FA61DDCD9464}"/>
              </a:ext>
            </a:extLst>
          </p:cNvPr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5DDEDE"/>
                </a:solidFill>
                <a:latin typeface="SB Sans Text Heavy"/>
                <a:cs typeface="SB Sans Text Heavy"/>
              </a:rPr>
              <a:t>Роли и сценарии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DC82A7-F949-5E6F-4941-ED0A374A2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" y="1420329"/>
            <a:ext cx="1091377" cy="10913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1CBAA-A1CB-148B-EBDE-705145E64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" y="4174957"/>
            <a:ext cx="1091377" cy="1091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C9A7D-0663-7AFD-445D-8514F6C406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13" y="1420329"/>
            <a:ext cx="1091377" cy="10913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EB1B2-A039-9652-AF18-3F372CF958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12" y="3951588"/>
            <a:ext cx="1091377" cy="1091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64AB5-49D6-48E6-59F5-A8900DEE41DC}"/>
              </a:ext>
            </a:extLst>
          </p:cNvPr>
          <p:cNvSpPr txBox="1"/>
          <p:nvPr/>
        </p:nvSpPr>
        <p:spPr bwMode="auto">
          <a:xfrm>
            <a:off x="1606565" y="1366428"/>
            <a:ext cx="45383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ТЕХНИЧЕСКИЙ ПИСАТЕЛЬ, 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который постоянно догоняет разработчиков, а документация всё равно устаревает.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AI-ПРОДЮСЕР ДОКУМЕНТАЦИИ.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Отслеживает изменения в коде, API и интерфейсах, анализирует вопросы поддержки, автоматически генерирует и обновляет документацию, FAQ, видео-туториалы.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91AC4-60EF-B0FB-8B58-B3E066C43871}"/>
              </a:ext>
            </a:extLst>
          </p:cNvPr>
          <p:cNvSpPr txBox="1"/>
          <p:nvPr/>
        </p:nvSpPr>
        <p:spPr bwMode="auto">
          <a:xfrm>
            <a:off x="7420538" y="1366428"/>
            <a:ext cx="453830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ЭКСПЕРТ</a:t>
            </a:r>
            <a:r>
              <a:rPr lang="en-US" sz="1600" b="1" i="0" dirty="0">
                <a:solidFill>
                  <a:srgbClr val="F9FAFB"/>
                </a:solidFill>
                <a:effectLst/>
                <a:latin typeface="SB Sans Interface"/>
              </a:rPr>
              <a:t> </a:t>
            </a:r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БАЗЫ ЗНАНИЙ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у которого растет технический долг по документации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AI-АГЕНТ ПО УПРАВЛЕНИЮ ЗНАНИЯМИ.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Анализирует решённые тикеты, выявляет новые типы проблем, автоматически генерирует статьи базы знаний, шаблоны ответов и сценарии для чат-бота.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CEFDA-A5A3-19A0-764C-E8DC2A08314A}"/>
              </a:ext>
            </a:extLst>
          </p:cNvPr>
          <p:cNvSpPr txBox="1"/>
          <p:nvPr/>
        </p:nvSpPr>
        <p:spPr bwMode="auto">
          <a:xfrm>
            <a:off x="7420538" y="3951588"/>
            <a:ext cx="453830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UX-ИССЛЕДОВАТЕЛЬ, 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который не успевает провести достаточно интервью и тратит время на расшифровку вместо анализа.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AI-ИНТЕРВЬЮЕР ДЛЯ USER RESEARCH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. Проводит автоматизированные глубинные интервью (чат/голос), адаптирует вопросы, транскрибирует, выделяет паттерны, создаёт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personas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 и формирует отчёт с инсайтами.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45CAE-75F1-B40C-4FF3-49A259D9DFAF}"/>
              </a:ext>
            </a:extLst>
          </p:cNvPr>
          <p:cNvSpPr txBox="1"/>
          <p:nvPr/>
        </p:nvSpPr>
        <p:spPr bwMode="auto">
          <a:xfrm>
            <a:off x="1616948" y="3953486"/>
            <a:ext cx="45383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АРХИТЕКТОР, 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тратящий недели на сравнение вариантов, написание ADR и создание диаграмм без полной оценки рисков.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600" b="1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AI-COPILOT АРХИТЕКТОРА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: генерация и оценка архитектурных решений. На основе требований генерирует варианты архитектуры с оценкой TCO, рисков, масштабируемости, формирует ADR и диаграммы C4.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</p:spTree>
    <p:extLst>
      <p:ext uri="{BB962C8B-B14F-4D97-AF65-F5344CB8AC3E}">
        <p14:creationId xmlns:p14="http://schemas.microsoft.com/office/powerpoint/2010/main" val="18485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31D749-FC91-ABFF-9DC5-AE1BC8BEAE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>
            <a:extLst>
              <a:ext uri="{FF2B5EF4-FFF2-40B4-BE49-F238E27FC236}">
                <a16:creationId xmlns:a16="http://schemas.microsoft.com/office/drawing/2014/main" id="{C23E50F5-61B5-FCDC-0EF4-74F1506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3" t="-105" r="53932" b="53216"/>
          <a:stretch>
            <a:fillRect/>
          </a:stretch>
        </p:blipFill>
        <p:spPr bwMode="auto">
          <a:xfrm>
            <a:off x="-47957" y="-50391"/>
            <a:ext cx="12239957" cy="6908391"/>
          </a:xfrm>
          <a:prstGeom prst="rect">
            <a:avLst/>
          </a:prstGeom>
        </p:spPr>
      </p:pic>
      <p:grpSp>
        <p:nvGrpSpPr>
          <p:cNvPr id="2072164768" name="Группа 40">
            <a:extLst>
              <a:ext uri="{FF2B5EF4-FFF2-40B4-BE49-F238E27FC236}">
                <a16:creationId xmlns:a16="http://schemas.microsoft.com/office/drawing/2014/main" id="{E514CF06-60CB-483E-61D4-9F33395255AD}"/>
              </a:ext>
            </a:extLst>
          </p:cNvPr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>
              <a:extLst>
                <a:ext uri="{FF2B5EF4-FFF2-40B4-BE49-F238E27FC236}">
                  <a16:creationId xmlns:a16="http://schemas.microsoft.com/office/drawing/2014/main" id="{F29A255C-6A7C-786E-BAF5-B183C32A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>
              <a:extLst>
                <a:ext uri="{FF2B5EF4-FFF2-40B4-BE49-F238E27FC236}">
                  <a16:creationId xmlns:a16="http://schemas.microsoft.com/office/drawing/2014/main" id="{ACE4BD64-F26F-2383-18AB-8BFE11EE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>
            <a:extLst>
              <a:ext uri="{FF2B5EF4-FFF2-40B4-BE49-F238E27FC236}">
                <a16:creationId xmlns:a16="http://schemas.microsoft.com/office/drawing/2014/main" id="{E4587AE3-8244-E6B9-F0B9-9E238C561C03}"/>
              </a:ext>
            </a:extLst>
          </p:cNvPr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>
            <a:extLst>
              <a:ext uri="{FF2B5EF4-FFF2-40B4-BE49-F238E27FC236}">
                <a16:creationId xmlns:a16="http://schemas.microsoft.com/office/drawing/2014/main" id="{232F47A0-E00A-8145-FEB1-559E74402956}"/>
              </a:ext>
            </a:extLst>
          </p:cNvPr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5DDEDE"/>
                </a:solidFill>
                <a:latin typeface="SB Sans Text Heavy"/>
                <a:cs typeface="SB Sans Text Heavy"/>
              </a:rPr>
              <a:t>Роли и сценарии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303992-BAE3-5A29-5BFF-B047634938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271" y="1368397"/>
            <a:ext cx="1273216" cy="12732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679C5-2C69-A227-7F40-3B90B721EE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47" y="3830254"/>
            <a:ext cx="1446529" cy="1446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EF38F-7584-E48E-97C0-66E0121384FA}"/>
              </a:ext>
            </a:extLst>
          </p:cNvPr>
          <p:cNvSpPr txBox="1"/>
          <p:nvPr/>
        </p:nvSpPr>
        <p:spPr bwMode="auto">
          <a:xfrm>
            <a:off x="2289472" y="1368397"/>
            <a:ext cx="453830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SB Sans Interface"/>
              </a:rPr>
              <a:t>DEVOPS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который видит рост облачных счетов, но не успевает анализировать тысячи ресурсов вручную.</a:t>
            </a: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AI-АССИСТЕНТ ПО ОПТИМИЗАЦИИ ОБЛАЧНЫХ ЗАТРАТ (FINOPS COPILOT). 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Анализирует потребление ресурсов, генерирует рекомендации по резервированию, выбору инстансов, удалению неиспользуемых ресурсов, прогнозирует затраты.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8B35E-D056-F689-72C7-0416B5B6D3EA}"/>
              </a:ext>
            </a:extLst>
          </p:cNvPr>
          <p:cNvSpPr txBox="1"/>
          <p:nvPr/>
        </p:nvSpPr>
        <p:spPr bwMode="auto">
          <a:xfrm>
            <a:off x="7113804" y="3740082"/>
            <a:ext cx="453830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РАЗРАБ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, тратящий недели на понимание недокументированного кода и отсутствующих тестов перед миграцией.</a:t>
            </a:r>
            <a:endParaRPr lang="en-US" sz="14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endParaRPr lang="ru-RU" sz="1400" dirty="0">
              <a:solidFill>
                <a:srgbClr val="F9FAFB"/>
              </a:solidFill>
              <a:latin typeface="SB Sans Interface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Interface"/>
              </a:rPr>
              <a:t>AI-COPILOT РАЗРАБОТЧИКА ДЛЯ РЕФАКТОРИНГА И МИГРАЦИИ LEGACY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. Анализирует </a:t>
            </a:r>
            <a:r>
              <a:rPr lang="ru-RU" sz="1400" dirty="0" err="1">
                <a:solidFill>
                  <a:schemeClr val="bg1"/>
                </a:solidFill>
                <a:latin typeface="SB Sans Interface"/>
              </a:rPr>
              <a:t>legacy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-код, строит карту зависимостей, предлагает план рефакторинга, генерирует код для новых компонентов и тесты для обеспечения функциональной эквивалентности.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</p:spTree>
    <p:extLst>
      <p:ext uri="{BB962C8B-B14F-4D97-AF65-F5344CB8AC3E}">
        <p14:creationId xmlns:p14="http://schemas.microsoft.com/office/powerpoint/2010/main" val="425168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83EC00-E1B5-16AD-959F-8D03FAD8E39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>
            <a:extLst>
              <a:ext uri="{FF2B5EF4-FFF2-40B4-BE49-F238E27FC236}">
                <a16:creationId xmlns:a16="http://schemas.microsoft.com/office/drawing/2014/main" id="{4CBEAE90-49A0-314A-9EC8-DD16FDE5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3" t="-105" r="53932" b="53216"/>
          <a:stretch>
            <a:fillRect/>
          </a:stretch>
        </p:blipFill>
        <p:spPr bwMode="auto">
          <a:xfrm>
            <a:off x="-47957" y="-50391"/>
            <a:ext cx="12239957" cy="6908391"/>
          </a:xfrm>
          <a:prstGeom prst="rect">
            <a:avLst/>
          </a:prstGeom>
        </p:spPr>
      </p:pic>
      <p:grpSp>
        <p:nvGrpSpPr>
          <p:cNvPr id="2072164768" name="Группа 40">
            <a:extLst>
              <a:ext uri="{FF2B5EF4-FFF2-40B4-BE49-F238E27FC236}">
                <a16:creationId xmlns:a16="http://schemas.microsoft.com/office/drawing/2014/main" id="{8830639C-6A70-27DC-39B6-AA31CE724777}"/>
              </a:ext>
            </a:extLst>
          </p:cNvPr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>
              <a:extLst>
                <a:ext uri="{FF2B5EF4-FFF2-40B4-BE49-F238E27FC236}">
                  <a16:creationId xmlns:a16="http://schemas.microsoft.com/office/drawing/2014/main" id="{34515700-745F-5122-78BA-8F0BE36C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>
              <a:extLst>
                <a:ext uri="{FF2B5EF4-FFF2-40B4-BE49-F238E27FC236}">
                  <a16:creationId xmlns:a16="http://schemas.microsoft.com/office/drawing/2014/main" id="{E2DCE4A3-0FA6-1406-F846-993289551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>
            <a:extLst>
              <a:ext uri="{FF2B5EF4-FFF2-40B4-BE49-F238E27FC236}">
                <a16:creationId xmlns:a16="http://schemas.microsoft.com/office/drawing/2014/main" id="{4F26D6EA-5770-C682-070C-C37A608301FC}"/>
              </a:ext>
            </a:extLst>
          </p:cNvPr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>
            <a:extLst>
              <a:ext uri="{FF2B5EF4-FFF2-40B4-BE49-F238E27FC236}">
                <a16:creationId xmlns:a16="http://schemas.microsoft.com/office/drawing/2014/main" id="{EDF7CEA3-370E-5B39-23FB-D04F8BEE9213}"/>
              </a:ext>
            </a:extLst>
          </p:cNvPr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dirty="0">
                <a:solidFill>
                  <a:schemeClr val="bg1"/>
                </a:solidFill>
                <a:latin typeface="SB Sans Interface"/>
              </a:rPr>
              <a:t>AI-АССИСТЕНТ ПО ОПТИМИЗАЦИИ ИНФРАСТРУКТУРНЫХ ЗАТРАТ</a:t>
            </a:r>
            <a:endParaRPr lang="ru-RU" sz="2800" b="1" dirty="0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DA044-F3C7-72B0-D0E7-6BCCD61D5846}"/>
              </a:ext>
            </a:extLst>
          </p:cNvPr>
          <p:cNvSpPr txBox="1"/>
          <p:nvPr/>
        </p:nvSpPr>
        <p:spPr bwMode="auto">
          <a:xfrm>
            <a:off x="2140046" y="1310923"/>
            <a:ext cx="5486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AI-агент на базе </a:t>
            </a:r>
            <a:r>
              <a:rPr lang="ru-RU" sz="1600" b="1" i="0" dirty="0" err="1">
                <a:solidFill>
                  <a:srgbClr val="F9FAFB"/>
                </a:solidFill>
                <a:effectLst/>
                <a:latin typeface="SB Sans Interface"/>
              </a:rPr>
              <a:t>GenAI</a:t>
            </a:r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 отслеживает изменения в коде, API, UI и одновременно анализирует топ вопросов поддержки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. Он выявляет «слепые зоны» в документации, автоматически генерирует новые разделы, обновляет инструкции, создаёт задачи на  формирование видео‑туториалов (синтез голоса + захват интерфейса) и предсказывает, какие вопросы возникнут после релиза. Документация всегда синхронизирована с продуктом, а поддержка получает готовые ответы и материалы для самообслуживания клиентов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A783C-7AB9-DA81-BDF5-50F732CB7C40}"/>
              </a:ext>
            </a:extLst>
          </p:cNvPr>
          <p:cNvSpPr txBox="1"/>
          <p:nvPr/>
        </p:nvSpPr>
        <p:spPr bwMode="auto">
          <a:xfrm>
            <a:off x="7946796" y="1301828"/>
            <a:ext cx="38860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Основные роли: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Cloud-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инженер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FinOps-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специалист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DevOps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69349-E441-3183-233C-40C3F5C83922}"/>
              </a:ext>
            </a:extLst>
          </p:cNvPr>
          <p:cNvSpPr txBox="1"/>
          <p:nvPr/>
        </p:nvSpPr>
        <p:spPr bwMode="auto">
          <a:xfrm>
            <a:off x="7966198" y="2544239"/>
            <a:ext cx="388605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Боли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Облачные затраты растут непредсказуемо, сложно определить источники перерасхода.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Инженеры не имеют времени на ручной анализ и оптимизацию, считают это задачей </a:t>
            </a:r>
            <a:r>
              <a:rPr lang="ru-RU" sz="1600" b="0" i="0" dirty="0" err="1">
                <a:solidFill>
                  <a:srgbClr val="F9FAFB"/>
                </a:solidFill>
                <a:effectLst/>
                <a:latin typeface="SB Sans Interface"/>
              </a:rPr>
              <a:t>FinOps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-команды.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Рекомендации облачных провайдеров даются без учёта продуктового контекста (критичность сервиса, пиковые нагрузки).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Ручное создание тикетов на изменения приводит к задержкам и невыполненным оптимизациям.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43D21-64D3-E5C9-6848-C2F401554A18}"/>
              </a:ext>
            </a:extLst>
          </p:cNvPr>
          <p:cNvSpPr txBox="1"/>
          <p:nvPr/>
        </p:nvSpPr>
        <p:spPr bwMode="auto">
          <a:xfrm>
            <a:off x="359154" y="3454197"/>
            <a:ext cx="72672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Цели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Сократить облачные расходы на 20–30% без снижения производительности.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Уменьшить время инженеров на анализ затрат на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Повысить точность прогнозирования бюджета до 95%.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556E-04A2-C652-2770-76768813ED33}"/>
              </a:ext>
            </a:extLst>
          </p:cNvPr>
          <p:cNvSpPr txBox="1"/>
          <p:nvPr/>
        </p:nvSpPr>
        <p:spPr bwMode="auto">
          <a:xfrm>
            <a:off x="325475" y="4661445"/>
            <a:ext cx="408626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Источники данных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9FAFB"/>
                </a:solidFill>
                <a:latin typeface="SB Sans Interface"/>
              </a:rPr>
              <a:t>О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блачные консоли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9FAFB"/>
                </a:solidFill>
                <a:latin typeface="SB Sans Interface"/>
              </a:rPr>
              <a:t>Метрики использования (</a:t>
            </a:r>
            <a:r>
              <a:rPr lang="en-US" sz="1600" dirty="0">
                <a:solidFill>
                  <a:srgbClr val="F9FAFB"/>
                </a:solidFill>
                <a:latin typeface="SB Sans Interface"/>
              </a:rPr>
              <a:t>CloudWatch, Prometheus)</a:t>
            </a:r>
            <a:endParaRPr lang="ru-RU" sz="1600" dirty="0">
              <a:solidFill>
                <a:srgbClr val="F9FAFB"/>
              </a:solidFill>
              <a:latin typeface="SB Sans Interf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9FAFB"/>
                </a:solidFill>
                <a:latin typeface="SB Sans Interface"/>
              </a:rPr>
              <a:t>Описания серверов и продуктовый </a:t>
            </a:r>
            <a:r>
              <a:rPr lang="en-US" sz="1600" dirty="0">
                <a:solidFill>
                  <a:srgbClr val="F9FAFB"/>
                </a:solidFill>
                <a:latin typeface="SB Sans Interface"/>
              </a:rPr>
              <a:t>roadmap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87A56-E3D6-DA4E-C783-370AA8525099}"/>
              </a:ext>
            </a:extLst>
          </p:cNvPr>
          <p:cNvSpPr txBox="1"/>
          <p:nvPr/>
        </p:nvSpPr>
        <p:spPr bwMode="auto">
          <a:xfrm>
            <a:off x="4324201" y="4661445"/>
            <a:ext cx="3641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Мультипликативный эффект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AI-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менеджером инцидентов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9FAFB"/>
                </a:solidFill>
                <a:latin typeface="SB Sans Interface"/>
              </a:rPr>
              <a:t>AI-</a:t>
            </a:r>
            <a:r>
              <a:rPr lang="ru-RU" sz="1600" dirty="0">
                <a:solidFill>
                  <a:srgbClr val="F9FAFB"/>
                </a:solidFill>
                <a:latin typeface="SB Sans Interface"/>
              </a:rPr>
              <a:t>продюсером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B Sans Interface"/>
              </a:rPr>
              <a:t>AI-</a:t>
            </a:r>
            <a:r>
              <a:rPr lang="ru-RU" sz="1600" dirty="0">
                <a:solidFill>
                  <a:schemeClr val="bg1"/>
                </a:solidFill>
                <a:latin typeface="SB Sans Interface"/>
              </a:rPr>
              <a:t>инженером качества данных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022A4-FAC3-E8A6-3FAF-E15310A02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52" y="1419600"/>
            <a:ext cx="1730608" cy="17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43FBE17-0A6B-A673-DBEE-95D0C3F26EC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0812590" name="Рисунок 4">
            <a:extLst>
              <a:ext uri="{FF2B5EF4-FFF2-40B4-BE49-F238E27FC236}">
                <a16:creationId xmlns:a16="http://schemas.microsoft.com/office/drawing/2014/main" id="{1EAAA2BD-E542-7D0D-BC2D-7D50517EE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3" t="-105" r="53932" b="53216"/>
          <a:stretch>
            <a:fillRect/>
          </a:stretch>
        </p:blipFill>
        <p:spPr bwMode="auto">
          <a:xfrm>
            <a:off x="-47957" y="-50391"/>
            <a:ext cx="12239957" cy="6908391"/>
          </a:xfrm>
          <a:prstGeom prst="rect">
            <a:avLst/>
          </a:prstGeom>
        </p:spPr>
      </p:pic>
      <p:grpSp>
        <p:nvGrpSpPr>
          <p:cNvPr id="2072164768" name="Группа 40">
            <a:extLst>
              <a:ext uri="{FF2B5EF4-FFF2-40B4-BE49-F238E27FC236}">
                <a16:creationId xmlns:a16="http://schemas.microsoft.com/office/drawing/2014/main" id="{20212A60-D4C5-9CD3-3296-F44A9CE0FECD}"/>
              </a:ext>
            </a:extLst>
          </p:cNvPr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2094162751" name="Рисунок 41">
              <a:extLst>
                <a:ext uri="{FF2B5EF4-FFF2-40B4-BE49-F238E27FC236}">
                  <a16:creationId xmlns:a16="http://schemas.microsoft.com/office/drawing/2014/main" id="{3407A54B-A90B-5E09-C2FB-45DA9C66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10819303" name="Рисунок 3">
              <a:extLst>
                <a:ext uri="{FF2B5EF4-FFF2-40B4-BE49-F238E27FC236}">
                  <a16:creationId xmlns:a16="http://schemas.microsoft.com/office/drawing/2014/main" id="{9BA3DBAA-D18B-3386-2C21-E44340EAB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099949338" name="Google Shape;132;g1fff1c36bc9_0_36">
            <a:extLst>
              <a:ext uri="{FF2B5EF4-FFF2-40B4-BE49-F238E27FC236}">
                <a16:creationId xmlns:a16="http://schemas.microsoft.com/office/drawing/2014/main" id="{1E3D41A8-05B7-D762-03EB-34B383D7E622}"/>
              </a:ext>
            </a:extLst>
          </p:cNvPr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710981106" name="Google Shape;132;g1fff1c36bc9_0_36">
            <a:extLst>
              <a:ext uri="{FF2B5EF4-FFF2-40B4-BE49-F238E27FC236}">
                <a16:creationId xmlns:a16="http://schemas.microsoft.com/office/drawing/2014/main" id="{C44DA4CB-B838-DF4A-D498-349E0361D081}"/>
              </a:ext>
            </a:extLst>
          </p:cNvPr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5DDEDE"/>
                </a:solidFill>
                <a:latin typeface="SB Sans Text Heavy"/>
                <a:cs typeface="SB Sans Text Heavy"/>
              </a:rPr>
              <a:t>AI-</a:t>
            </a:r>
            <a:r>
              <a:rPr lang="ru-RU" sz="2800" b="1" dirty="0">
                <a:solidFill>
                  <a:srgbClr val="5DDEDE"/>
                </a:solidFill>
                <a:latin typeface="SB Sans Text Heavy"/>
                <a:cs typeface="SB Sans Text Heavy"/>
              </a:rPr>
              <a:t>ПРОДЮСЕР ДОКУМЕНТАЦИИ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F1DB0D-0062-CDF8-430D-CF5C77E92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54" y="1420329"/>
            <a:ext cx="1648755" cy="1648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BCB47-3578-29D2-BD99-67915ECA3FDA}"/>
              </a:ext>
            </a:extLst>
          </p:cNvPr>
          <p:cNvSpPr txBox="1"/>
          <p:nvPr/>
        </p:nvSpPr>
        <p:spPr bwMode="auto">
          <a:xfrm>
            <a:off x="2140046" y="1310923"/>
            <a:ext cx="5486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AI-агент на базе </a:t>
            </a:r>
            <a:r>
              <a:rPr lang="ru-RU" sz="1600" b="1" i="0" dirty="0" err="1">
                <a:solidFill>
                  <a:srgbClr val="F9FAFB"/>
                </a:solidFill>
                <a:effectLst/>
                <a:latin typeface="SB Sans Interface"/>
              </a:rPr>
              <a:t>GenAI</a:t>
            </a:r>
            <a:r>
              <a:rPr lang="ru-RU" sz="1600" b="1" i="0" dirty="0">
                <a:solidFill>
                  <a:srgbClr val="F9FAFB"/>
                </a:solidFill>
                <a:effectLst/>
                <a:latin typeface="SB Sans Interface"/>
              </a:rPr>
              <a:t> отслеживает изменения в коде, API, UI и одновременно анализирует топ вопросов поддержки</a:t>
            </a:r>
            <a:r>
              <a:rPr lang="ru-RU" sz="1400" b="0" i="0" dirty="0">
                <a:solidFill>
                  <a:srgbClr val="F9FAFB"/>
                </a:solidFill>
                <a:effectLst/>
                <a:latin typeface="SB Sans Interface"/>
              </a:rPr>
              <a:t>. Он выявляет «слепые зоны» в документации, автоматически генерирует новые разделы, обновляет инструкции, создаёт задачи на  формирование видео‑туториалов (синтез голоса + захват интерфейса) и предсказывает, какие вопросы возникнут после релиза. Документация всегда синхронизирована с продуктом, а поддержка получает готовые ответы и материалы для самообслуживания клиентов</a:t>
            </a:r>
            <a:r>
              <a:rPr lang="ru-RU" sz="1400" dirty="0">
                <a:solidFill>
                  <a:schemeClr val="bg1"/>
                </a:solidFill>
                <a:latin typeface="SB Sans Interface"/>
              </a:rPr>
              <a:t>.</a:t>
            </a:r>
            <a:endParaRPr lang="en-US" sz="14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F02B-9259-A94E-BE56-51440606A6B4}"/>
              </a:ext>
            </a:extLst>
          </p:cNvPr>
          <p:cNvSpPr txBox="1"/>
          <p:nvPr/>
        </p:nvSpPr>
        <p:spPr bwMode="auto">
          <a:xfrm>
            <a:off x="7946796" y="1301828"/>
            <a:ext cx="38860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Основные роли: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Технический писатель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Продуктовый аналитик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Поддержка</a:t>
            </a:r>
            <a:r>
              <a:rPr lang="ru-RU" sz="1600" dirty="0">
                <a:solidFill>
                  <a:schemeClr val="bg1"/>
                </a:solidFill>
                <a:latin typeface="SB Sans Interface"/>
              </a:rPr>
              <a:t>.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5C264-105B-454E-D41B-FA3BE0F6C60B}"/>
              </a:ext>
            </a:extLst>
          </p:cNvPr>
          <p:cNvSpPr txBox="1"/>
          <p:nvPr/>
        </p:nvSpPr>
        <p:spPr bwMode="auto">
          <a:xfrm>
            <a:off x="7966198" y="2544239"/>
            <a:ext cx="388605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Боли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Документация отстаёт от кода и дизайна, особенно при </a:t>
            </a:r>
            <a:r>
              <a:rPr lang="ru-RU" sz="1600" b="0" i="0" dirty="0" err="1">
                <a:solidFill>
                  <a:srgbClr val="F9FAFB"/>
                </a:solidFill>
                <a:effectLst/>
                <a:latin typeface="SB Sans Interface"/>
              </a:rPr>
              <a:t>agile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‑разработке.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Поддержка тратит время на создание FAQ вручную, часто дублируя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Пользователи не находят ответы, обращаются в поддержку с вопросами, на которые уже есть ответы в неактуальной документации.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Технические писатели перегружены рутинным обновлением, не успевают создавать стратегический контент.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E4D35-A469-F7B7-236C-1B58EFD58CA1}"/>
              </a:ext>
            </a:extLst>
          </p:cNvPr>
          <p:cNvSpPr txBox="1"/>
          <p:nvPr/>
        </p:nvSpPr>
        <p:spPr bwMode="auto">
          <a:xfrm>
            <a:off x="359154" y="3454197"/>
            <a:ext cx="72672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Цели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Сократить обращения в поддержку на 25–30% за счёт превентивного создания актуальной документации.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Ускорить выпуск документации к релизу с недель до часов.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Повысить удовлетворённость разработчиков (</a:t>
            </a:r>
            <a:r>
              <a:rPr lang="ru-RU" sz="1600" b="0" i="0" dirty="0" err="1">
                <a:solidFill>
                  <a:srgbClr val="F9FAFB"/>
                </a:solidFill>
                <a:effectLst/>
                <a:latin typeface="SB Sans Interface"/>
              </a:rPr>
              <a:t>DevEx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) и клиентов за счёт качественной документации.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6EFD4-B3F3-6267-C3B8-FEC2CE2F4C74}"/>
              </a:ext>
            </a:extLst>
          </p:cNvPr>
          <p:cNvSpPr txBox="1"/>
          <p:nvPr/>
        </p:nvSpPr>
        <p:spPr bwMode="auto">
          <a:xfrm>
            <a:off x="325475" y="5156098"/>
            <a:ext cx="408626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Источники данных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Структурированная документация(</a:t>
            </a: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Confluence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, </a:t>
            </a:r>
            <a:r>
              <a:rPr lang="en-US" sz="1600" dirty="0" err="1">
                <a:solidFill>
                  <a:srgbClr val="F9FAFB"/>
                </a:solidFill>
                <a:latin typeface="SB Sans Interface"/>
              </a:rPr>
              <a:t>WikiJS</a:t>
            </a:r>
            <a:r>
              <a:rPr lang="ru-RU" sz="1600" dirty="0">
                <a:solidFill>
                  <a:srgbClr val="F9FAFB"/>
                </a:solidFill>
                <a:latin typeface="SB Sans Interface"/>
              </a:rPr>
              <a:t>)</a:t>
            </a:r>
            <a:endParaRPr lang="en-US" sz="16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9FAFB"/>
                </a:solidFill>
                <a:latin typeface="SB Sans Interface"/>
              </a:rPr>
              <a:t>CI/CD</a:t>
            </a:r>
            <a:r>
              <a:rPr lang="ru-RU" sz="1600" dirty="0">
                <a:solidFill>
                  <a:srgbClr val="F9FAFB"/>
                </a:solidFill>
                <a:latin typeface="SB Sans Interface"/>
              </a:rPr>
              <a:t>-сервисы: </a:t>
            </a:r>
            <a:r>
              <a:rPr lang="en-US" sz="1600" dirty="0">
                <a:solidFill>
                  <a:srgbClr val="F9FAFB"/>
                </a:solidFill>
                <a:latin typeface="SB Sans Interface"/>
              </a:rPr>
              <a:t>GitHub</a:t>
            </a:r>
            <a:r>
              <a:rPr lang="ru-RU" sz="1600" dirty="0">
                <a:solidFill>
                  <a:srgbClr val="F9FAFB"/>
                </a:solidFill>
                <a:latin typeface="SB Sans Interface"/>
              </a:rPr>
              <a:t>, </a:t>
            </a:r>
            <a:r>
              <a:rPr lang="en-US" sz="1600" dirty="0">
                <a:solidFill>
                  <a:srgbClr val="F9FAFB"/>
                </a:solidFill>
                <a:latin typeface="SB Sans Interface"/>
              </a:rPr>
              <a:t>GitLab, Bitbucket</a:t>
            </a:r>
            <a:endParaRPr lang="ru-RU" sz="1600" b="0" i="0" dirty="0">
              <a:solidFill>
                <a:srgbClr val="F9FAFB"/>
              </a:solidFill>
              <a:effectLst/>
              <a:latin typeface="SB Sans Interf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9FAFB"/>
                </a:solidFill>
                <a:latin typeface="SB Sans Interface"/>
              </a:rPr>
              <a:t>Чаты поддержки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53F68-D6ED-F24E-C5B4-5572999F3EEF}"/>
              </a:ext>
            </a:extLst>
          </p:cNvPr>
          <p:cNvSpPr txBox="1"/>
          <p:nvPr/>
        </p:nvSpPr>
        <p:spPr bwMode="auto">
          <a:xfrm>
            <a:off x="4324201" y="5156097"/>
            <a:ext cx="3641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AFB"/>
                </a:solidFill>
                <a:latin typeface="SB Sans Interface"/>
              </a:rPr>
              <a:t>Мультипликативный эффект</a:t>
            </a:r>
            <a:r>
              <a:rPr lang="ru-RU" b="1" i="0" dirty="0">
                <a:solidFill>
                  <a:srgbClr val="F9FAFB"/>
                </a:solidFill>
                <a:effectLst/>
                <a:latin typeface="SB Sans Interf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9FAFB"/>
                </a:solidFill>
                <a:effectLst/>
                <a:latin typeface="SB Sans Interface"/>
              </a:rPr>
              <a:t>Ai-</a:t>
            </a:r>
            <a:r>
              <a:rPr lang="ru-RU" sz="1600" b="0" i="0" dirty="0">
                <a:solidFill>
                  <a:srgbClr val="F9FAFB"/>
                </a:solidFill>
                <a:effectLst/>
                <a:latin typeface="SB Sans Interface"/>
              </a:rPr>
              <a:t>агент по управлению знаниями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9FAFB"/>
                </a:solidFill>
                <a:latin typeface="SB Sans Interface"/>
              </a:rPr>
              <a:t>AI‑</a:t>
            </a:r>
            <a:r>
              <a:rPr lang="ru-RU" sz="1600" dirty="0" err="1">
                <a:solidFill>
                  <a:srgbClr val="F9FAFB"/>
                </a:solidFill>
                <a:latin typeface="SB Sans Interface"/>
              </a:rPr>
              <a:t>копилот</a:t>
            </a:r>
            <a:r>
              <a:rPr lang="ru-RU" sz="1600" dirty="0">
                <a:solidFill>
                  <a:srgbClr val="F9FAFB"/>
                </a:solidFill>
                <a:latin typeface="SB Sans Interface"/>
              </a:rPr>
              <a:t> архитектора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B Sans Interface"/>
              </a:rPr>
              <a:t>AI-</a:t>
            </a:r>
            <a:r>
              <a:rPr lang="ru-RU" sz="1600" dirty="0">
                <a:solidFill>
                  <a:schemeClr val="bg1"/>
                </a:solidFill>
                <a:latin typeface="SB Sans Interface"/>
              </a:rPr>
              <a:t>полиглот поддержки</a:t>
            </a:r>
            <a:endParaRPr lang="en-US" sz="1600" dirty="0">
              <a:solidFill>
                <a:schemeClr val="bg1"/>
              </a:solidFill>
              <a:latin typeface="SB Sans Interface"/>
            </a:endParaRPr>
          </a:p>
        </p:txBody>
      </p:sp>
    </p:spTree>
    <p:extLst>
      <p:ext uri="{BB962C8B-B14F-4D97-AF65-F5344CB8AC3E}">
        <p14:creationId xmlns:p14="http://schemas.microsoft.com/office/powerpoint/2010/main" val="402972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1144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4629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84189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34535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7086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924618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47958" y="-50391"/>
            <a:ext cx="15901673" cy="8445997"/>
          </a:xfrm>
          <a:prstGeom prst="rect">
            <a:avLst/>
          </a:prstGeom>
        </p:spPr>
      </p:pic>
      <p:grpSp>
        <p:nvGrpSpPr>
          <p:cNvPr id="1555920410" name="Группа 40"/>
          <p:cNvGrpSpPr/>
          <p:nvPr/>
        </p:nvGrpSpPr>
        <p:grpSpPr bwMode="auto">
          <a:xfrm>
            <a:off x="9382955" y="449328"/>
            <a:ext cx="2472401" cy="342757"/>
            <a:chOff x="346872" y="696897"/>
            <a:chExt cx="5640381" cy="781947"/>
          </a:xfrm>
        </p:grpSpPr>
        <p:pic>
          <p:nvPicPr>
            <p:cNvPr id="1798193817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097737194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8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8871559" name="Google Shape;132;g1fff1c36bc9_0_36"/>
          <p:cNvSpPr txBox="1"/>
          <p:nvPr/>
        </p:nvSpPr>
        <p:spPr bwMode="auto">
          <a:xfrm>
            <a:off x="359154" y="201695"/>
            <a:ext cx="8051315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518088898" name="Google Shape;132;g1fff1c36bc9_0_36"/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>
                <a:solidFill>
                  <a:srgbClr val="5DDEDE"/>
                </a:solidFill>
                <a:latin typeface="SB Sans Text Heavy"/>
                <a:cs typeface="SB Sans Text Heavy"/>
              </a:rPr>
              <a:t>Классификация по бизнес-модели</a:t>
            </a:r>
          </a:p>
        </p:txBody>
      </p:sp>
      <p:sp>
        <p:nvSpPr>
          <p:cNvPr id="1183836333" name=" 1183836332"/>
          <p:cNvSpPr/>
          <p:nvPr/>
        </p:nvSpPr>
        <p:spPr bwMode="auto">
          <a:xfrm>
            <a:off x="1550863" y="1115983"/>
            <a:ext cx="10016634" cy="5212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400" b="1" i="0" u="none" strike="noStrike" cap="none" spc="0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ВЕНДОРЫ.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Продуктовые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ИТ-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компании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Компании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чей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основной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бизнес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—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разработка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владение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коммерциализация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собственных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программных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платформ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цифровых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Они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управляют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полным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жизненным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циклом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идеи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вывода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рынок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последующей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поддержки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Доход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формируется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счёт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продажи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лицензий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подписок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(SaaS),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рекламы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транзакций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комиссий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Примеры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Яндекс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VK, T-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Банк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Ozon, Wildberries,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Avito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Positive Technologies,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Группа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Астра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lang="ru-RU" sz="1400" b="1" i="0" u="none" strike="noStrike" cap="none" spc="0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ИНТЕГРАТОРЫ. 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ИТ-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услуги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аутсорсинг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разработки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Компании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предоставляющие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услуги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разработке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сопровождению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интеграции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миграции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ИТ-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систем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для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внешних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заказчиков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Они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владеют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создаваемыми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продуктами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а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работают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модели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«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заказчик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—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исполнитель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».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Бизнес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строится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на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эффективности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delivery,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управлении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ресурсами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качестве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исполнения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долгосрочных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контрактах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Примеры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Ланит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Крок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Техносерв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Инфосистемы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Джет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iTechArt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Andersen,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SimbirSoft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Effective.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lang="ru-RU" sz="1400" b="1" i="0" u="none" strike="noStrike" cap="none" spc="0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ПЛАТФОРМЫ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облачная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инфраструктура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хостинг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PaaS,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сложные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технологические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1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платформы</a:t>
            </a:r>
            <a:r>
              <a:rPr sz="1400" b="1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 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Определение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Компании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предоставляющие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технологическую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инфраструктуру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как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сервис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(IaaS, PaaS,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хостинг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)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или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сложные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платформенные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решения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(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базы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данных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middleware,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контейнеризация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CODE/LOW-CODE/NO-CODE).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Их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ключевая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особенность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—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высокая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техническая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сложность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продуктов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критическая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зависимость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клиентов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от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доступности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производительности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а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также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необходимость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масштабной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документации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 и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поддержки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.</a:t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/>
            </a:r>
            <a:b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</a:b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Примеры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: VK Cloud, Yandex Cloud,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SberCloud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Selectel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Arenadata</a:t>
            </a:r>
            <a:r>
              <a:rPr sz="1400" b="0" i="0" u="none" dirty="0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, Postgres Professional, Platform V, Reg.ru, </a:t>
            </a:r>
            <a:r>
              <a:rPr sz="1400" b="0" i="0" u="none" dirty="0" err="1">
                <a:solidFill>
                  <a:schemeClr val="bg1"/>
                </a:solidFill>
                <a:latin typeface="SB Sans Interface"/>
                <a:ea typeface="SB Sans Interface"/>
                <a:cs typeface="SB Sans Interface"/>
              </a:rPr>
              <a:t>Тривиум</a:t>
            </a:r>
            <a:endParaRPr sz="1400" dirty="0">
              <a:solidFill>
                <a:schemeClr val="bg1"/>
              </a:solidFill>
              <a:latin typeface="SB Sans Interface"/>
              <a:cs typeface="SB Sans Interfac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6E4AE7-0668-FB15-5222-BCE047B65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82" y="4344099"/>
            <a:ext cx="917261" cy="9172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6BDA7-3312-610B-B3C7-01896123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" y="2738919"/>
            <a:ext cx="1054118" cy="10541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30B2C-4CDD-44BC-3C6B-ECBED8917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" y="1279475"/>
            <a:ext cx="1054118" cy="10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2750</Words>
  <Application>Microsoft Office PowerPoint</Application>
  <PresentationFormat>Широкоэкранный</PresentationFormat>
  <Paragraphs>250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Aptos</vt:lpstr>
      <vt:lpstr>Arial</vt:lpstr>
      <vt:lpstr>Calibri</vt:lpstr>
      <vt:lpstr>Calibri (Основной текст)</vt:lpstr>
      <vt:lpstr>Calibri Light</vt:lpstr>
      <vt:lpstr>Roboto</vt:lpstr>
      <vt:lpstr>Roboto Light</vt:lpstr>
      <vt:lpstr>SB Sans Display Semibold</vt:lpstr>
      <vt:lpstr>SB Sans Interface</vt:lpstr>
      <vt:lpstr>SB Sans Text</vt:lpstr>
      <vt:lpstr>SB Sans Text Heavy</vt:lpstr>
      <vt:lpstr>SB Sans Text Light</vt:lpstr>
      <vt:lpstr>SB Sans Text Medium</vt:lpstr>
      <vt:lpstr>Тема Office</vt:lpstr>
      <vt:lpstr>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</dc:title>
  <dc:creator>Шляхова Екатерина Константиновна</dc:creator>
  <cp:lastModifiedBy>Шляхова Екатерина Константиновна</cp:lastModifiedBy>
  <cp:revision>3</cp:revision>
  <dcterms:created xsi:type="dcterms:W3CDTF">2026-03-30T18:42:36Z</dcterms:created>
  <dcterms:modified xsi:type="dcterms:W3CDTF">2026-03-30T18:45:24Z</dcterms:modified>
</cp:coreProperties>
</file>