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88E6B-7329-43B8-9D7A-552C3B061C1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FB66B-330A-42AA-B3B8-7A7FC436A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7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7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6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2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5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3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3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0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3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5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9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1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5D0F-A0D9-4DBF-9A3D-207A3A107F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67D3-36CE-48B0-BFA0-8C2DC1262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9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4586623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Здравоохранение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8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5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36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85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05570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52746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3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3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3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40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45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35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3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68042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02729234" name="Рисунок 4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noFill/>
          <a:ln w="19050">
            <a:noFill/>
          </a:ln>
        </p:spPr>
      </p:pic>
      <p:grpSp>
        <p:nvGrpSpPr>
          <p:cNvPr id="605178344" name="Группа 40"/>
          <p:cNvGrpSpPr/>
          <p:nvPr/>
        </p:nvGrpSpPr>
        <p:grpSpPr bwMode="auto">
          <a:xfrm>
            <a:off x="9383040" y="449280"/>
            <a:ext cx="2471760" cy="342360"/>
            <a:chOff x="9383040" y="449280"/>
            <a:chExt cx="2471760" cy="342360"/>
          </a:xfrm>
        </p:grpSpPr>
        <p:pic>
          <p:nvPicPr>
            <p:cNvPr id="1348116415" name="Рисунок 41"/>
            <p:cNvPicPr/>
            <p:nvPr/>
          </p:nvPicPr>
          <p:blipFill>
            <a:blip r:embed="rId3"/>
            <a:stretch/>
          </p:blipFill>
          <p:spPr bwMode="auto">
            <a:xfrm>
              <a:off x="9383040" y="449280"/>
              <a:ext cx="1227960" cy="342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44268749" name="Рисунок 3"/>
            <p:cNvPicPr/>
            <p:nvPr/>
          </p:nvPicPr>
          <p:blipFill>
            <a:blip r:embed="rId4"/>
            <a:stretch/>
          </p:blipFill>
          <p:spPr bwMode="auto">
            <a:xfrm>
              <a:off x="10720800" y="475920"/>
              <a:ext cx="1134000" cy="294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889266531" name="Скругленный прямоугольник 8"/>
          <p:cNvSpPr/>
          <p:nvPr/>
        </p:nvSpPr>
        <p:spPr bwMode="auto">
          <a:xfrm>
            <a:off x="6709447" y="1117800"/>
            <a:ext cx="5367240" cy="5540760"/>
          </a:xfrm>
          <a:prstGeom prst="roundRect">
            <a:avLst>
              <a:gd name="adj" fmla="val 399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4242268" name="Прямоугольник с двумя скругленными противолежащими углами 9"/>
          <p:cNvSpPr/>
          <p:nvPr/>
        </p:nvSpPr>
        <p:spPr bwMode="auto">
          <a:xfrm>
            <a:off x="354240" y="489600"/>
            <a:ext cx="2148120" cy="629280"/>
          </a:xfrm>
          <a:prstGeom prst="round2DiagRect">
            <a:avLst>
              <a:gd name="adj1" fmla="val 0"/>
              <a:gd name="adj2" fmla="val 50000"/>
            </a:avLst>
          </a:prstGeom>
          <a:gradFill rotWithShape="0"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200" b="1" u="none" strike="noStrike">
                <a:solidFill>
                  <a:srgbClr val="FFFFFF"/>
                </a:solidFill>
                <a:latin typeface="SB Sans Text Semibold"/>
                <a:ea typeface="Arial"/>
              </a:rPr>
              <a:t>Здравоохранение</a:t>
            </a:r>
            <a:endParaRPr lang="ru-RU" sz="1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8660629" name="Скругленный прямоугольник 10"/>
          <p:cNvSpPr/>
          <p:nvPr/>
        </p:nvSpPr>
        <p:spPr bwMode="auto">
          <a:xfrm>
            <a:off x="354238" y="1119240"/>
            <a:ext cx="6220882" cy="4042080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6308303" name="Прямоугольник 11"/>
          <p:cNvSpPr/>
          <p:nvPr/>
        </p:nvSpPr>
        <p:spPr bwMode="auto">
          <a:xfrm>
            <a:off x="514800" y="1285200"/>
            <a:ext cx="65268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Роль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133629" name="Прямоугольник 12"/>
          <p:cNvSpPr/>
          <p:nvPr/>
        </p:nvSpPr>
        <p:spPr bwMode="auto">
          <a:xfrm>
            <a:off x="1339200" y="1310400"/>
            <a:ext cx="44258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Врач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277998" name="Прямоугольник 13"/>
          <p:cNvSpPr/>
          <p:nvPr/>
        </p:nvSpPr>
        <p:spPr bwMode="auto">
          <a:xfrm>
            <a:off x="514800" y="2776680"/>
            <a:ext cx="65268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Цель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293287" name="Прямоугольник 14"/>
          <p:cNvSpPr/>
          <p:nvPr/>
        </p:nvSpPr>
        <p:spPr bwMode="auto">
          <a:xfrm>
            <a:off x="1339200" y="1720679"/>
            <a:ext cx="494028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Врач тратит значимую часть приема и «послеприёмного» времени на рутинные действия в МИС (сбор/сверка данных, заполнение протокола, оформление назначений и рекомендаций), из‑за чего растет нагрузка и риск пропусков.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8797119" name="Прямоугольник 15"/>
          <p:cNvSpPr/>
          <p:nvPr/>
        </p:nvSpPr>
        <p:spPr bwMode="auto">
          <a:xfrm>
            <a:off x="500040" y="1652040"/>
            <a:ext cx="66744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Боль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5351168" name="Прямоугольник 16"/>
          <p:cNvSpPr/>
          <p:nvPr/>
        </p:nvSpPr>
        <p:spPr bwMode="auto">
          <a:xfrm>
            <a:off x="514800" y="4064040"/>
            <a:ext cx="1987560" cy="40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Интеграция с ИС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en-US" sz="1050" b="1" u="none" strike="noStrike">
                <a:solidFill>
                  <a:srgbClr val="00B050"/>
                </a:solidFill>
                <a:latin typeface="SB Sans Text"/>
                <a:ea typeface="Arial"/>
              </a:rPr>
              <a:t>(</a:t>
            </a:r>
            <a:r>
              <a:rPr lang="ru-RU" sz="1050" b="1" u="none" strike="noStrike">
                <a:solidFill>
                  <a:srgbClr val="00B050"/>
                </a:solidFill>
                <a:latin typeface="SB Sans Text"/>
                <a:ea typeface="Arial"/>
              </a:rPr>
              <a:t>источники данных)</a:t>
            </a:r>
            <a:endParaRPr lang="ru-RU" sz="105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0499329" name="Прямоугольник 17"/>
          <p:cNvSpPr/>
          <p:nvPr/>
        </p:nvSpPr>
        <p:spPr bwMode="auto">
          <a:xfrm>
            <a:off x="6885847" y="1285200"/>
            <a:ext cx="292860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Описание сценария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3762788" name="Прямоугольник 18"/>
          <p:cNvSpPr/>
          <p:nvPr/>
        </p:nvSpPr>
        <p:spPr bwMode="auto">
          <a:xfrm>
            <a:off x="6885847" y="1548717"/>
            <a:ext cx="4943878" cy="29707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10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В рамках «Амбулаторный/телемедицинский прием пациента» ассистент закрывает этапы приема: сбор информации, просмотр данных, документирование, обсуждение тактики, оформление назначений и выдача инструкций пациенту.</a:t>
            </a:r>
            <a:endParaRPr lang="ru-RU" sz="10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  <a:p>
            <a:pPr>
              <a:defRPr/>
            </a:pPr>
            <a:r>
              <a:rPr lang="ru-RU" sz="10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В рамках «Работа с результатами исследований и фоллоу‑ап» ассистент поддерживает «подготовка сообщения/заключения по результатам» и «план дальнейших действий/контроля» (врач утверждает перед отправкой).</a:t>
            </a:r>
            <a:endParaRPr lang="ru-RU" sz="10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  <a:p>
            <a:pPr>
              <a:defRPr/>
            </a:pPr>
            <a:r>
              <a:rPr lang="ru-RU" sz="10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​</a:t>
            </a:r>
            <a:endParaRPr lang="ru-RU" sz="10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«Сбор информации»: из диктовки/чата формирует структурированное резюме жалоб/анамнеза, список уточняющих вопросов «что критично спросить».</a:t>
            </a:r>
            <a:endParaRPr sz="9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«Просмотр данных карты»: по команде врача поднимает релевантные фрагменты (аллергии, текущие препараты, прошлые обращения, последние результаты) и собирает краткую выжимку «важно для решения сегодня».</a:t>
            </a:r>
            <a:endParaRPr sz="9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«Документирование»: генерирует черновик протокола приема по шаблону клиники (например, SOAP), помечает места, где не хватает данных для завершения документа.</a:t>
            </a:r>
            <a:endParaRPr sz="9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  <a:p>
            <a:pPr marL="195763" indent="-195763" defTabSz="914400">
              <a:lnSpc>
                <a:spcPct val="100000"/>
              </a:lnSpc>
              <a:buFont typeface="Liberation Sans"/>
              <a:buChar char="•"/>
              <a:defRPr/>
            </a:pPr>
            <a:r>
              <a:rPr lang="ru-RU" sz="9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​«Назначения и инструкции»: готовит черновики направлений/назначений и персональные инструкции пациенту (подготовка к анализам/исследованиям, режим, “когда срочно обратиться”), врач подтверждает.</a:t>
            </a:r>
            <a:endParaRPr sz="9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0477143" name="Скругленный прямоугольник 20"/>
          <p:cNvSpPr/>
          <p:nvPr/>
        </p:nvSpPr>
        <p:spPr bwMode="auto">
          <a:xfrm>
            <a:off x="354240" y="5296680"/>
            <a:ext cx="6220882" cy="1336680"/>
          </a:xfrm>
          <a:prstGeom prst="roundRect">
            <a:avLst>
              <a:gd name="adj" fmla="val 1385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677257" name="Прямоугольник 21"/>
          <p:cNvSpPr/>
          <p:nvPr/>
        </p:nvSpPr>
        <p:spPr bwMode="auto">
          <a:xfrm>
            <a:off x="6917887" y="4660859"/>
            <a:ext cx="476028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Ожидаемые эффекты / метрики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713487" name="Прямоугольник 22"/>
          <p:cNvSpPr/>
          <p:nvPr/>
        </p:nvSpPr>
        <p:spPr bwMode="auto">
          <a:xfrm>
            <a:off x="6828607" y="5092139"/>
            <a:ext cx="4940998" cy="1157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Сокращение времени врача на оформление записи приема на 30–60% 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Снижение доли приемов, требующих дооформления/возврата документа, на 20–40% за счёт проверки полноты и подсветки пропусков.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Ускорение обработки результатов и фоллоу‑ап на 25–50% за счёт черновиков сообщений/планов действий для утверждения врачом.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 defTabSz="914400">
              <a:lnSpc>
                <a:spcPct val="100000"/>
              </a:lnSpc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Рост числа приемов на 10–20% без увеличения переработок за счёт сокращения «послеприёмной» нагрузки на врача.</a:t>
            </a:r>
            <a:endParaRPr lang="ru-RU" sz="10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096008" name="Прямоугольник 25"/>
          <p:cNvSpPr/>
          <p:nvPr/>
        </p:nvSpPr>
        <p:spPr bwMode="auto">
          <a:xfrm>
            <a:off x="1339200" y="2828519"/>
            <a:ext cx="5069160" cy="8218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Повысить операционную эффективность врача в частном медцентре за счёт сокращения времени на оформление электронной медицинской документации и подготовки назначений/инструкций, при сохранении качества и полноты записи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7537035" name="Прямоугольник 26"/>
          <p:cNvSpPr/>
          <p:nvPr/>
        </p:nvSpPr>
        <p:spPr bwMode="auto">
          <a:xfrm>
            <a:off x="2460960" y="4151399"/>
            <a:ext cx="3822120" cy="39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95763" indent="-195763"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МИС – Медицинска Информационная система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 defTabSz="914400">
              <a:lnSpc>
                <a:spcPct val="100000"/>
              </a:lnSpc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ЭМД  – Электронная Медицинская карта</a:t>
            </a:r>
            <a:endParaRPr lang="ru-RU" sz="10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2658866" name="Прямоугольник 28"/>
          <p:cNvSpPr/>
          <p:nvPr/>
        </p:nvSpPr>
        <p:spPr bwMode="auto">
          <a:xfrm>
            <a:off x="549940" y="5437800"/>
            <a:ext cx="5829477" cy="316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Элемент ЦСЦ для которого реализуется сценарий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38791235" name="Рисунок 1"/>
          <p:cNvPicPr/>
          <p:nvPr/>
        </p:nvPicPr>
        <p:blipFill>
          <a:blip r:embed="rId5"/>
          <a:stretch/>
        </p:blipFill>
        <p:spPr bwMode="auto">
          <a:xfrm>
            <a:off x="9379078" y="401760"/>
            <a:ext cx="2545920" cy="46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2907325" name="Прямоугольник 29"/>
          <p:cNvSpPr/>
          <p:nvPr/>
        </p:nvSpPr>
        <p:spPr bwMode="auto">
          <a:xfrm>
            <a:off x="3734640" y="351360"/>
            <a:ext cx="7977240" cy="7307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algn="r" defTabSz="914400">
              <a:lnSpc>
                <a:spcPct val="120000"/>
              </a:lnSpc>
              <a:spcBef>
                <a:spcPts val="36"/>
              </a:spcBef>
              <a:defRPr/>
            </a:pPr>
            <a:r>
              <a:rPr lang="ru-RU" sz="1800" b="1" i="0" u="none" strike="noStrike" cap="none" spc="0">
                <a:solidFill>
                  <a:schemeClr val="lt1"/>
                </a:solidFill>
                <a:latin typeface="SB Sans Text Light"/>
                <a:ea typeface="SB Sans Text Light"/>
                <a:cs typeface="SB Sans Text Light"/>
              </a:rPr>
              <a:t>ИИ‑помощник врача частного медицинского центра для ведения приема и оформления ЭМД</a:t>
            </a:r>
            <a:endParaRPr lang="ru-RU" sz="1800" b="0" u="none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915684561" name="Группа 1915684560"/>
          <p:cNvGrpSpPr/>
          <p:nvPr/>
        </p:nvGrpSpPr>
        <p:grpSpPr bwMode="auto">
          <a:xfrm>
            <a:off x="571538" y="5885659"/>
            <a:ext cx="5751568" cy="436005"/>
            <a:chOff x="0" y="0"/>
            <a:chExt cx="5751568" cy="436005"/>
          </a:xfrm>
        </p:grpSpPr>
        <p:sp>
          <p:nvSpPr>
            <p:cNvPr id="1795824842" name="Шеврон 1795824841"/>
            <p:cNvSpPr/>
            <p:nvPr/>
          </p:nvSpPr>
          <p:spPr bwMode="auto">
            <a:xfrm>
              <a:off x="0" y="0"/>
              <a:ext cx="869221" cy="436005"/>
            </a:xfrm>
            <a:prstGeom prst="chevron">
              <a:avLst>
                <a:gd name="adj" fmla="val 15156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lvl="0" algn="ctr" defTabSz="3111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/>
                <a:t>1  Привлечение пациентов</a:t>
              </a:r>
              <a:endParaRPr sz="600"/>
            </a:p>
          </p:txBody>
        </p:sp>
        <p:sp>
          <p:nvSpPr>
            <p:cNvPr id="357442236" name="Шеврон 357442235"/>
            <p:cNvSpPr/>
            <p:nvPr/>
          </p:nvSpPr>
          <p:spPr bwMode="auto">
            <a:xfrm>
              <a:off x="795436" y="0"/>
              <a:ext cx="869221" cy="436005"/>
            </a:xfrm>
            <a:prstGeom prst="chevron">
              <a:avLst>
                <a:gd name="adj" fmla="val 164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1" tIns="8001" rIns="8001" bIns="8001" numCol="1" spcCol="1267" rtlCol="0" fromWordArt="0" anchor="ctr" anchorCtr="0" forceAA="0" compatLnSpc="0">
              <a:noAutofit/>
            </a:bodyPr>
            <a:lstStyle/>
            <a:p>
              <a:pPr lvl="0" algn="ctr" defTabSz="3111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/>
                <a:t>2. Маркетинг</a:t>
              </a:r>
              <a:endParaRPr sz="600"/>
            </a:p>
          </p:txBody>
        </p:sp>
        <p:sp>
          <p:nvSpPr>
            <p:cNvPr id="1903704738" name="Шеврон 1903704737"/>
            <p:cNvSpPr/>
            <p:nvPr/>
          </p:nvSpPr>
          <p:spPr bwMode="auto">
            <a:xfrm>
              <a:off x="1590872" y="0"/>
              <a:ext cx="869221" cy="436005"/>
            </a:xfrm>
            <a:prstGeom prst="chevron">
              <a:avLst>
                <a:gd name="adj" fmla="val 15825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lvl="0" algn="ctr" defTabSz="3111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/>
                <a:t>3. Продажи (B2C)</a:t>
              </a:r>
              <a:endParaRPr sz="600"/>
            </a:p>
          </p:txBody>
        </p:sp>
        <p:sp>
          <p:nvSpPr>
            <p:cNvPr id="1027810368" name="Шеврон 1027810367"/>
            <p:cNvSpPr/>
            <p:nvPr/>
          </p:nvSpPr>
          <p:spPr bwMode="auto">
            <a:xfrm>
              <a:off x="2389258" y="0"/>
              <a:ext cx="869221" cy="436005"/>
            </a:xfrm>
            <a:prstGeom prst="chevron">
              <a:avLst>
                <a:gd name="adj" fmla="val 15249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lvl="0" algn="ctr" defTabSz="3111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/>
                <a:t>4. Запись и управление расписанием</a:t>
              </a:r>
              <a:endParaRPr sz="600"/>
            </a:p>
          </p:txBody>
        </p:sp>
        <p:sp>
          <p:nvSpPr>
            <p:cNvPr id="1266491059" name="Шеврон 1266491058"/>
            <p:cNvSpPr/>
            <p:nvPr/>
          </p:nvSpPr>
          <p:spPr bwMode="auto">
            <a:xfrm>
              <a:off x="4103902" y="0"/>
              <a:ext cx="869221" cy="436005"/>
            </a:xfrm>
            <a:prstGeom prst="chevron">
              <a:avLst>
                <a:gd name="adj" fmla="val 1813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lvl="0" algn="ctr" defTabSz="3111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/>
                <a:t>6. Клиническая документация </a:t>
              </a:r>
              <a:endParaRPr sz="600"/>
            </a:p>
          </p:txBody>
        </p:sp>
        <p:sp>
          <p:nvSpPr>
            <p:cNvPr id="636618724" name="Шеврон 636618723"/>
            <p:cNvSpPr/>
            <p:nvPr/>
          </p:nvSpPr>
          <p:spPr bwMode="auto">
            <a:xfrm>
              <a:off x="4882346" y="0"/>
              <a:ext cx="869221" cy="436005"/>
            </a:xfrm>
            <a:prstGeom prst="chevron">
              <a:avLst>
                <a:gd name="adj" fmla="val 18706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lvl="0" algn="ctr" defTabSz="3111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/>
                <a:t>7. Обслуживание клиентов</a:t>
              </a:r>
              <a:endParaRPr sz="600"/>
            </a:p>
          </p:txBody>
        </p:sp>
        <p:sp>
          <p:nvSpPr>
            <p:cNvPr id="927389150" name="Шеврон 927389149"/>
            <p:cNvSpPr/>
            <p:nvPr/>
          </p:nvSpPr>
          <p:spPr bwMode="auto">
            <a:xfrm>
              <a:off x="3163100" y="0"/>
              <a:ext cx="1029632" cy="436005"/>
            </a:xfrm>
            <a:prstGeom prst="chevron">
              <a:avLst>
                <a:gd name="adj" fmla="val 17451"/>
              </a:avLst>
            </a:prstGeom>
            <a:gradFill rotWithShape="0">
              <a:gsLst>
                <a:gs pos="0">
                  <a:srgbClr val="3FF977"/>
                </a:gs>
                <a:gs pos="55000">
                  <a:srgbClr val="00C9BF"/>
                </a:gs>
                <a:gs pos="100000">
                  <a:srgbClr val="05B5E0"/>
                </a:gs>
              </a:gsLst>
              <a:lin ang="2400000" scaled="1"/>
            </a:gradFill>
            <a:ln w="12699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marL="0" marR="0" lvl="0" indent="0" algn="ctr" defTabSz="311149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i="0" u="none" strike="noStrike" cap="none" spc="0">
                  <a:solidFill>
                    <a:srgbClr val="000506"/>
                  </a:solidFill>
                  <a:latin typeface="Arial"/>
                  <a:ea typeface="Arial"/>
                  <a:cs typeface="Arial"/>
                </a:rPr>
                <a:t>5. Оказание медицинских услуг</a:t>
              </a:r>
              <a:endParaRPr lang="ru-RU" sz="600" b="1" i="0" u="none" strike="noStrike" cap="none" spc="0">
                <a:solidFill>
                  <a:srgbClr val="000506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7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3993130" name="Рисунок 4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noFill/>
          <a:ln w="19050">
            <a:noFill/>
          </a:ln>
        </p:spPr>
      </p:pic>
      <p:grpSp>
        <p:nvGrpSpPr>
          <p:cNvPr id="1647827318" name="Группа 40"/>
          <p:cNvGrpSpPr/>
          <p:nvPr/>
        </p:nvGrpSpPr>
        <p:grpSpPr bwMode="auto">
          <a:xfrm>
            <a:off x="9383040" y="449280"/>
            <a:ext cx="2471760" cy="342360"/>
            <a:chOff x="9383040" y="449280"/>
            <a:chExt cx="2471760" cy="342360"/>
          </a:xfrm>
        </p:grpSpPr>
        <p:pic>
          <p:nvPicPr>
            <p:cNvPr id="1092513709" name="Рисунок 41"/>
            <p:cNvPicPr/>
            <p:nvPr/>
          </p:nvPicPr>
          <p:blipFill>
            <a:blip r:embed="rId3"/>
            <a:stretch/>
          </p:blipFill>
          <p:spPr bwMode="auto">
            <a:xfrm>
              <a:off x="9383040" y="449280"/>
              <a:ext cx="1227960" cy="342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9083586" name="Рисунок 3"/>
            <p:cNvPicPr/>
            <p:nvPr/>
          </p:nvPicPr>
          <p:blipFill>
            <a:blip r:embed="rId4"/>
            <a:stretch/>
          </p:blipFill>
          <p:spPr bwMode="auto">
            <a:xfrm>
              <a:off x="10720800" y="475920"/>
              <a:ext cx="1134000" cy="294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79781916" name="Скругленный прямоугольник 8"/>
          <p:cNvSpPr/>
          <p:nvPr/>
        </p:nvSpPr>
        <p:spPr bwMode="auto">
          <a:xfrm>
            <a:off x="6709447" y="1117800"/>
            <a:ext cx="5367240" cy="5540760"/>
          </a:xfrm>
          <a:prstGeom prst="roundRect">
            <a:avLst>
              <a:gd name="adj" fmla="val 399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96653" name="Прямоугольник с двумя скругленными противолежащими углами 9"/>
          <p:cNvSpPr/>
          <p:nvPr/>
        </p:nvSpPr>
        <p:spPr bwMode="auto">
          <a:xfrm>
            <a:off x="354240" y="489600"/>
            <a:ext cx="2148120" cy="629280"/>
          </a:xfrm>
          <a:prstGeom prst="round2DiagRect">
            <a:avLst>
              <a:gd name="adj1" fmla="val 0"/>
              <a:gd name="adj2" fmla="val 50000"/>
            </a:avLst>
          </a:prstGeom>
          <a:gradFill rotWithShape="0"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200" b="1" u="none" strike="noStrike">
                <a:solidFill>
                  <a:srgbClr val="FFFFFF"/>
                </a:solidFill>
                <a:latin typeface="SB Sans Text Semibold"/>
                <a:ea typeface="Arial"/>
              </a:rPr>
              <a:t>Здравоохранение</a:t>
            </a:r>
            <a:endParaRPr lang="ru-RU" sz="1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0997470" name="Скругленный прямоугольник 10"/>
          <p:cNvSpPr/>
          <p:nvPr/>
        </p:nvSpPr>
        <p:spPr bwMode="auto">
          <a:xfrm>
            <a:off x="354238" y="1119240"/>
            <a:ext cx="6220882" cy="4042080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71816" name="Прямоугольник 11"/>
          <p:cNvSpPr/>
          <p:nvPr/>
        </p:nvSpPr>
        <p:spPr bwMode="auto">
          <a:xfrm>
            <a:off x="514800" y="1285200"/>
            <a:ext cx="65268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Роль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4692721" name="Прямоугольник 12"/>
          <p:cNvSpPr/>
          <p:nvPr/>
        </p:nvSpPr>
        <p:spPr bwMode="auto">
          <a:xfrm>
            <a:off x="1339200" y="1310398"/>
            <a:ext cx="494136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Врач клинической лабораторной диагностики, Фельдшер‑лаборант / медицинский лабораторный техник</a:t>
            </a:r>
            <a:endParaRPr lang="ru-RU" sz="1200" b="0" i="0" u="none" strike="noStrike" cap="none" spc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922992947" name="Прямоугольник 13"/>
          <p:cNvSpPr/>
          <p:nvPr/>
        </p:nvSpPr>
        <p:spPr bwMode="auto">
          <a:xfrm>
            <a:off x="514800" y="2709720"/>
            <a:ext cx="65268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Цель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3200963" name="Прямоугольник 14"/>
          <p:cNvSpPr/>
          <p:nvPr/>
        </p:nvSpPr>
        <p:spPr bwMode="auto">
          <a:xfrm>
            <a:off x="1339200" y="2720519"/>
            <a:ext cx="4941358" cy="1187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i="0" u="none" strike="noStrike" cap="none" spc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Повысить операционную эффективность и качество постаналитического этапа в КЛД за счёт ускорения интерпретации результатов, подготовки клинико‑лабораторных комментариев и консультаций клиницистам, при снижении риска пропусков критических отклонений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319278" name="Прямоугольник 15"/>
          <p:cNvSpPr/>
          <p:nvPr/>
        </p:nvSpPr>
        <p:spPr bwMode="auto">
          <a:xfrm>
            <a:off x="500040" y="1879200"/>
            <a:ext cx="66744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Боль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6313837" name="Прямоугольник 16"/>
          <p:cNvSpPr/>
          <p:nvPr/>
        </p:nvSpPr>
        <p:spPr bwMode="auto">
          <a:xfrm>
            <a:off x="514800" y="3973950"/>
            <a:ext cx="1990798" cy="316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Интеграция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374440" name="Прямоугольник 17"/>
          <p:cNvSpPr/>
          <p:nvPr/>
        </p:nvSpPr>
        <p:spPr bwMode="auto">
          <a:xfrm>
            <a:off x="6885847" y="1285200"/>
            <a:ext cx="292860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Описание сценария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726457" name="Прямоугольник 18"/>
          <p:cNvSpPr/>
          <p:nvPr/>
        </p:nvSpPr>
        <p:spPr bwMode="auto">
          <a:xfrm>
            <a:off x="6885847" y="1548717"/>
            <a:ext cx="4947118" cy="3168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en-US" sz="9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При постаналитической обработки результатов (валидация → интерпретация → выпуск результата/комментария → консультация).</a:t>
            </a:r>
            <a:endParaRPr lang="en-US" sz="9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84748" indent="-184748">
              <a:buFont typeface="Liberation Sans"/>
              <a:buChar char="•"/>
              <a:defRPr/>
            </a:pPr>
            <a:r>
              <a:rPr lang="en-US" sz="8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«Контекстирование результата»: ассистент подтягивает метаданные исследования (методика/анализатор, единицы измерения, референсные интервалы по полу/возрасту, отметки «гемолиз/липемия/иктеричность», время взятия/доставки, факт повторного измерения).</a:t>
            </a:r>
            <a:endParaRPr lang="en-US" sz="8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84748" indent="-184748">
              <a:buFont typeface="Liberation Sans"/>
              <a:buChar char="•"/>
              <a:defRPr/>
            </a:pPr>
            <a:r>
              <a:rPr lang="en-US" sz="8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«Валидация и выявление противоречий»: автоматически проверяет логические несостыковки (несовместимые сочетания показателей, резкие скачки относительно предыдущих результатов пациента при наличии истории, конфликт единиц/референсов), формирует список «что перепроверить» (повтор, разведение, пересчет, пересдача).</a:t>
            </a:r>
            <a:endParaRPr lang="en-US" sz="8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84748" indent="-184748">
              <a:buFont typeface="Liberation Sans"/>
              <a:buChar char="•"/>
              <a:defRPr/>
            </a:pPr>
            <a:r>
              <a:rPr lang="en-US" sz="8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«Расшифровка (интерпретация)»: строит дифференциальную интерпретацию по шаблонам КДЛ: что отклонено, какие типовые клинические причины возможны, какие преданалитические/интерференции могут искажать результат, какие уточняющие тесты обычно назначают (без постановки диагноза).</a:t>
            </a:r>
            <a:endParaRPr lang="en-US" sz="8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84748" indent="-184748">
              <a:buFont typeface="Liberation Sans"/>
              <a:buChar char="•"/>
              <a:defRPr/>
            </a:pPr>
            <a:r>
              <a:rPr lang="en-US" sz="8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«Генерация клинико‑лабораторного комментария»: создает черновик комментария в стиле КДЛ (1–3 абзаца + маркированные выводы), отдельно формирует блок «критические значения/красные флаги» и рекомендуемый маршрут эскалации (врач/отделение/неотложная связь).</a:t>
            </a:r>
            <a:endParaRPr lang="en-US" sz="8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84748" indent="-184748">
              <a:buFont typeface="Liberation Sans"/>
              <a:buChar char="•"/>
              <a:defRPr/>
            </a:pPr>
            <a:r>
              <a:rPr lang="en-US" sz="8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«Консультация клинициста»: по запросу лечащего врача генерирует черновик ответа‑консультации: как трактовать результат в контексте клинического вопроса, какие тесты целесообразны для уточнения, что могло повлиять на достоверность. (Врач КЛД утверждает/редактирует.)</a:t>
            </a:r>
            <a:endParaRPr lang="en-US" sz="8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 defTabSz="914400">
              <a:lnSpc>
                <a:spcPct val="100000"/>
              </a:lnSpc>
              <a:buFont typeface="Liberation Sans"/>
              <a:buChar char="•"/>
              <a:defRPr/>
            </a:pPr>
            <a:r>
              <a:rPr lang="en-US" sz="8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​«Стандартизация и обучение»: из утвержденного врачом комментария формирует запись в базу знаний КДЛ «паттерн результатов → вероятные причины/интерференции → рекомендуемые уточнения → ссылка на СОП/методику».</a:t>
            </a:r>
            <a:endParaRPr sz="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7506886" name="Скругленный прямоугольник 20"/>
          <p:cNvSpPr/>
          <p:nvPr/>
        </p:nvSpPr>
        <p:spPr bwMode="auto">
          <a:xfrm>
            <a:off x="354240" y="5296680"/>
            <a:ext cx="6220882" cy="1336680"/>
          </a:xfrm>
          <a:prstGeom prst="roundRect">
            <a:avLst>
              <a:gd name="adj" fmla="val 1385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827815" name="Прямоугольник 21"/>
          <p:cNvSpPr/>
          <p:nvPr/>
        </p:nvSpPr>
        <p:spPr bwMode="auto">
          <a:xfrm>
            <a:off x="6917887" y="4865398"/>
            <a:ext cx="476028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Ожидаемые эффекты / метрики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1895094" name="Прямоугольник 22"/>
          <p:cNvSpPr/>
          <p:nvPr/>
        </p:nvSpPr>
        <p:spPr bwMode="auto">
          <a:xfrm>
            <a:off x="6828607" y="5161320"/>
            <a:ext cx="4943518" cy="13095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Сокращение времени врача КЛД на подготовку комментария/заключения на 30–60% (черновик вместо «с нуля»).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Снижение доли возвратов результатов на доуточнение/повтор из‑за выявленных несостыковок на постаналитике на 15–30%.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Рост стандартизации комментариев (доля результатов с унифицированной структурой и обязательными блоками) до 85–95%.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 defTabSz="914400">
              <a:lnSpc>
                <a:spcPct val="100000"/>
              </a:lnSpc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Ускорение коммуникации «КДЛ → клиницист» по сложным случаям на 25–50% за счет готовых черновиков консультации.</a:t>
            </a:r>
            <a:endParaRPr lang="ru-RU" sz="10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913272" name="Прямоугольник 25"/>
          <p:cNvSpPr/>
          <p:nvPr/>
        </p:nvSpPr>
        <p:spPr bwMode="auto">
          <a:xfrm>
            <a:off x="1339200" y="1898640"/>
            <a:ext cx="5069520" cy="8218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Врач КЛД тратит много времени на ручную проверку комбинаций показателей, поиск референсов/методик и формирование однотипных комментариев, при этом в потоке возрастает риск пропуска значимых отклонений и несогласованности формулировок</a:t>
            </a:r>
            <a:endParaRPr lang="ru-RU" sz="12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087991" name="Прямоугольник 26"/>
          <p:cNvSpPr/>
          <p:nvPr/>
        </p:nvSpPr>
        <p:spPr bwMode="auto">
          <a:xfrm>
            <a:off x="1945049" y="4017058"/>
            <a:ext cx="4737884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95763" indent="-195763">
              <a:buFont typeface="Liberation Sans"/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ЛИС (лабораторная информационная система)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​МИС/ЭМК (медицинская информационная система/электронная медкарта)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​MW - Middleware анализаторов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  <a:p>
            <a:pPr marL="195763" indent="-195763">
              <a:buFont typeface="Liberation Sans"/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IVD - Анализаторы/автоматические линии (инструментальный контур)</a:t>
            </a:r>
          </a:p>
          <a:p>
            <a:pPr marL="195763" indent="-195763">
              <a:buFont typeface="Liberation Sans"/>
              <a:buAutoNum type="arabicPeriod"/>
              <a:defRPr/>
            </a:pPr>
            <a:r>
              <a:rPr lang="ru-RU" sz="10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ESB - Интеграционная шина/шлюз обмена</a:t>
            </a:r>
            <a:endParaRPr lang="ru-RU" sz="1000" b="0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7626189" name="Прямоугольник 28"/>
          <p:cNvSpPr/>
          <p:nvPr/>
        </p:nvSpPr>
        <p:spPr bwMode="auto">
          <a:xfrm>
            <a:off x="549940" y="5437800"/>
            <a:ext cx="5829477" cy="316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00B050"/>
                </a:solidFill>
                <a:latin typeface="SB Sans Text"/>
                <a:ea typeface="Arial"/>
              </a:rPr>
              <a:t>Элемент ЦСЦ для которого реализуется сценарий</a:t>
            </a:r>
            <a:endParaRPr lang="ru-RU" sz="16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4453626" name="Рисунок 1"/>
          <p:cNvPicPr/>
          <p:nvPr/>
        </p:nvPicPr>
        <p:blipFill>
          <a:blip r:embed="rId5"/>
          <a:stretch/>
        </p:blipFill>
        <p:spPr bwMode="auto">
          <a:xfrm>
            <a:off x="9379078" y="401760"/>
            <a:ext cx="2545920" cy="46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3225584" name="Прямоугольник 29"/>
          <p:cNvSpPr/>
          <p:nvPr/>
        </p:nvSpPr>
        <p:spPr bwMode="auto">
          <a:xfrm>
            <a:off x="3734640" y="351360"/>
            <a:ext cx="7977600" cy="7307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algn="r" defTabSz="914400">
              <a:lnSpc>
                <a:spcPct val="120000"/>
              </a:lnSpc>
              <a:spcBef>
                <a:spcPts val="36"/>
              </a:spcBef>
              <a:defRPr/>
            </a:pPr>
            <a:r>
              <a:rPr lang="ru-RU" sz="1800" b="1" i="0" u="none" strike="noStrike" cap="none" spc="0">
                <a:solidFill>
                  <a:schemeClr val="lt1"/>
                </a:solidFill>
                <a:latin typeface="SB Sans Text Light"/>
                <a:ea typeface="SB Sans Text Light"/>
                <a:cs typeface="SB Sans Text Light"/>
              </a:rPr>
              <a:t>ИИ‑ассистент врача КЛД для интерпретации лабораторных результатов и генерации клинико‑лабораторного комментария.</a:t>
            </a:r>
            <a:endParaRPr lang="ru-RU" sz="1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2734507" name="Шеврон 1292734506"/>
          <p:cNvSpPr/>
          <p:nvPr/>
        </p:nvSpPr>
        <p:spPr bwMode="auto">
          <a:xfrm>
            <a:off x="459680" y="5887152"/>
            <a:ext cx="990425" cy="436005"/>
          </a:xfrm>
          <a:prstGeom prst="chevron">
            <a:avLst>
              <a:gd name="adj" fmla="val 19339"/>
            </a:avLst>
          </a:prstGeom>
          <a:solidFill>
            <a:schemeClr val="accent1"/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2000" tIns="3999" rIns="3999" bIns="3999" numCol="1" spcCol="1267" rtlCol="0" fromWordArt="0" anchor="ctr" anchorCtr="0" forceAA="0" compatLnSpc="0">
            <a:noAutofit/>
          </a:bodyPr>
          <a:lstStyle/>
          <a:p>
            <a:pPr lvl="0" algn="ctr" defTabSz="3111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/>
              <a:t>1  Оформление направления</a:t>
            </a:r>
            <a:endParaRPr sz="600"/>
          </a:p>
        </p:txBody>
      </p:sp>
      <p:sp>
        <p:nvSpPr>
          <p:cNvPr id="657888375" name="Шеврон 657888374"/>
          <p:cNvSpPr/>
          <p:nvPr/>
        </p:nvSpPr>
        <p:spPr bwMode="auto">
          <a:xfrm>
            <a:off x="1296550" y="5887152"/>
            <a:ext cx="990425" cy="436005"/>
          </a:xfrm>
          <a:prstGeom prst="chevron">
            <a:avLst>
              <a:gd name="adj" fmla="val 27992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<a:noAutofit/>
          </a:bodyPr>
          <a:lstStyle/>
          <a:p>
            <a:pPr lvl="0" algn="ctr" defTabSz="3111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/>
              <a:t>2. Оформление направления</a:t>
            </a:r>
            <a:endParaRPr sz="600"/>
          </a:p>
        </p:txBody>
      </p:sp>
      <p:sp>
        <p:nvSpPr>
          <p:cNvPr id="2001528975" name="Шеврон 2001528974"/>
          <p:cNvSpPr/>
          <p:nvPr/>
        </p:nvSpPr>
        <p:spPr bwMode="auto">
          <a:xfrm>
            <a:off x="2133419" y="5887152"/>
            <a:ext cx="990425" cy="436005"/>
          </a:xfrm>
          <a:prstGeom prst="chevron">
            <a:avLst>
              <a:gd name="adj" fmla="val 26439"/>
            </a:avLst>
          </a:prstGeom>
          <a:solidFill>
            <a:schemeClr val="accent1"/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<a:noAutofit/>
          </a:bodyPr>
          <a:lstStyle/>
          <a:p>
            <a:pPr lvl="0" algn="ctr" defTabSz="3111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/>
              <a:t>3. Доставка пробы</a:t>
            </a:r>
            <a:endParaRPr sz="600"/>
          </a:p>
        </p:txBody>
      </p:sp>
      <p:sp>
        <p:nvSpPr>
          <p:cNvPr id="691386188" name="Шеврон 691386187"/>
          <p:cNvSpPr/>
          <p:nvPr/>
        </p:nvSpPr>
        <p:spPr bwMode="auto">
          <a:xfrm>
            <a:off x="2970288" y="5887152"/>
            <a:ext cx="990425" cy="436005"/>
          </a:xfrm>
          <a:prstGeom prst="chevron">
            <a:avLst>
              <a:gd name="adj" fmla="val 28006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<a:noAutofit/>
          </a:bodyPr>
          <a:lstStyle/>
          <a:p>
            <a:pPr lvl="0" algn="ctr" defTabSz="3111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/>
              <a:t>4. Приём и пробоподготовка</a:t>
            </a:r>
            <a:endParaRPr sz="600"/>
          </a:p>
        </p:txBody>
      </p:sp>
      <p:sp>
        <p:nvSpPr>
          <p:cNvPr id="1121380739" name="Шеврон 1121380738"/>
          <p:cNvSpPr/>
          <p:nvPr/>
        </p:nvSpPr>
        <p:spPr bwMode="auto">
          <a:xfrm>
            <a:off x="3807158" y="5887152"/>
            <a:ext cx="990425" cy="436005"/>
          </a:xfrm>
          <a:prstGeom prst="chevron">
            <a:avLst>
              <a:gd name="adj" fmla="val 28013"/>
            </a:avLst>
          </a:prstGeom>
          <a:solidFill>
            <a:schemeClr val="accent1"/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4001" tIns="8001" rIns="8001" bIns="8001" numCol="1" spcCol="1267" rtlCol="0" fromWordArt="0" anchor="ctr" anchorCtr="0" forceAA="0" compatLnSpc="0">
            <a:noAutofit/>
          </a:bodyPr>
          <a:lstStyle/>
          <a:p>
            <a:pPr marL="0" marR="0" lvl="0" indent="0" algn="ctr" defTabSz="3111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5. Анализ и контроль</a:t>
            </a:r>
            <a:endParaRPr lang="ru-RU" sz="600" b="0" i="0" u="none" strike="noStrike" cap="none" spc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882747991" name="Шеврон 1882747990"/>
          <p:cNvSpPr/>
          <p:nvPr/>
        </p:nvSpPr>
        <p:spPr bwMode="auto">
          <a:xfrm>
            <a:off x="4644027" y="5887152"/>
            <a:ext cx="990425" cy="436005"/>
          </a:xfrm>
          <a:prstGeom prst="chevron">
            <a:avLst>
              <a:gd name="adj" fmla="val 28019"/>
            </a:avLst>
          </a:prstGeom>
          <a:gradFill rotWithShape="0"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1"/>
          </a:gradFill>
          <a:ln w="12699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<a:noAutofit/>
          </a:bodyPr>
          <a:lstStyle/>
          <a:p>
            <a:pPr marL="0" marR="0" lvl="0" indent="0" algn="ctr" defTabSz="3111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i="0" u="none" strike="noStrike" cap="none" spc="0">
                <a:solidFill>
                  <a:srgbClr val="000506"/>
                </a:solidFill>
                <a:latin typeface="Arial"/>
                <a:ea typeface="Arial"/>
                <a:cs typeface="Arial"/>
              </a:rPr>
              <a:t>6. Валидация и интерпретация</a:t>
            </a:r>
            <a:endParaRPr sz="600" b="1" i="0" u="none" strike="noStrike" cap="none" spc="0">
              <a:solidFill>
                <a:srgbClr val="00050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3336581" name="Шеврон 2133336580"/>
          <p:cNvSpPr/>
          <p:nvPr/>
        </p:nvSpPr>
        <p:spPr bwMode="auto">
          <a:xfrm>
            <a:off x="5480895" y="5887152"/>
            <a:ext cx="990425" cy="436005"/>
          </a:xfrm>
          <a:prstGeom prst="chevron">
            <a:avLst>
              <a:gd name="adj" fmla="val 31019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<a:noAutofit/>
          </a:bodyPr>
          <a:lstStyle/>
          <a:p>
            <a:pPr lvl="0" algn="ctr" defTabSz="3111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/>
              <a:t>7. Выдача и фоллоу‑ап</a:t>
            </a:r>
            <a:endParaRPr sz="600"/>
          </a:p>
        </p:txBody>
      </p:sp>
    </p:spTree>
    <p:extLst>
      <p:ext uri="{BB962C8B-B14F-4D97-AF65-F5344CB8AC3E}">
        <p14:creationId xmlns:p14="http://schemas.microsoft.com/office/powerpoint/2010/main" val="26293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2538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8581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68975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14316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27224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733094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75614757" name="Google Shape;132;g1fff1c36bc9_0_ 2"/>
          <p:cNvSpPr/>
          <p:nvPr/>
        </p:nvSpPr>
        <p:spPr bwMode="auto">
          <a:xfrm>
            <a:off x="364680" y="304560"/>
            <a:ext cx="11515320" cy="96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defTabSz="1219318">
              <a:lnSpc>
                <a:spcPct val="100000"/>
              </a:lnSpc>
              <a:defRPr/>
            </a:pPr>
            <a:r>
              <a:rPr lang="ru-RU" sz="2800" b="1" u="none" strike="noStrike">
                <a:solidFill>
                  <a:srgbClr val="FFFFFF"/>
                </a:solidFill>
                <a:latin typeface="SB Sans Text Heavy"/>
                <a:ea typeface="SB Sans Text Heavy"/>
              </a:rPr>
              <a:t>Отраслевые тренды</a:t>
            </a:r>
            <a:endParaRPr lang="ru-RU" sz="2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3957747" name="TextBox 10"/>
          <p:cNvSpPr txBox="1"/>
          <p:nvPr/>
        </p:nvSpPr>
        <p:spPr bwMode="auto">
          <a:xfrm>
            <a:off x="364678" y="1136805"/>
            <a:ext cx="3780000" cy="5540031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797"/>
              </a:spcAft>
              <a:defRPr/>
            </a:pPr>
            <a:r>
              <a:rPr lang="ru-RU" sz="1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Мультимодальные медицинские ИИ-системы</a:t>
            </a:r>
            <a:endParaRPr sz="1600" b="1" u="none">
              <a:solidFill>
                <a:srgbClr val="AFF1EF"/>
              </a:solidFill>
              <a:latin typeface="SB Sans Text Heavy"/>
              <a:cs typeface="SB Sans Text Heavy"/>
            </a:endParaRPr>
          </a:p>
          <a:p>
            <a:pPr algn="ctr">
              <a:defRPr/>
            </a:pPr>
            <a:r>
              <a:rPr lang="en-US" sz="1400" b="1" i="0" u="none" strike="noStrike" cap="none" spc="0">
                <a:solidFill>
                  <a:schemeClr val="bg1"/>
                </a:solidFill>
                <a:latin typeface="SB Sans Text Light"/>
                <a:ea typeface="SB Sans Text Light"/>
                <a:cs typeface="SB Sans Text Light"/>
              </a:rPr>
              <a:t>От узких алгоритмов → к системам полного цикла (изображения + текст + лаборатория + геномика)</a:t>
            </a:r>
            <a:endParaRPr sz="1400" b="1" i="0" u="none" strike="noStrike" cap="none" spc="0">
              <a:solidFill>
                <a:schemeClr val="bg1"/>
              </a:solidFill>
              <a:latin typeface="SB Sans Text Light"/>
              <a:ea typeface="SB Sans Text Light"/>
              <a:cs typeface="SB Sans Text Light"/>
            </a:endParaRPr>
          </a:p>
          <a:p>
            <a:pPr algn="ctr">
              <a:spcAft>
                <a:spcPts val="1197"/>
              </a:spcAft>
              <a:defRPr/>
            </a:pPr>
            <a:endParaRPr/>
          </a:p>
          <a:p>
            <a:pPr algn="ctr">
              <a:defRPr/>
            </a:pPr>
            <a:r>
              <a:rPr lang="en-US" sz="1200" b="1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GenAI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Генерация клинических заключений и отчетов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Синтез недостающих медданных для обучения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Объяснения диагнозов пациентам на простом языке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Эффект</a:t>
            </a:r>
            <a:endParaRPr sz="1200" b="0" i="0" u="none" strike="noStrike" cap="none" spc="0">
              <a:solidFill>
                <a:schemeClr val="bg1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defRPr/>
            </a:pPr>
            <a:r>
              <a:rPr lang="en-US" sz="2100" b="1" i="0" u="none" strike="noStrike" cap="none" spc="0">
                <a:gradFill>
                  <a:gsLst>
                    <a:gs pos="0">
                      <a:schemeClr val="accent1"/>
                    </a:gs>
                    <a:gs pos="100000">
                      <a:srgbClr val="00B050"/>
                    </a:gs>
                  </a:gsLst>
                  <a:lin ang="0" scaled="1"/>
                </a:gradFill>
                <a:latin typeface="SB Sans Display Medium"/>
                <a:ea typeface="SB Sans Display Medium"/>
                <a:cs typeface="SB Sans Display Medium"/>
              </a:rPr>
              <a:t>↓ 20-30%</a:t>
            </a:r>
            <a:r>
              <a:rPr lang="en-US" sz="2100" b="1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 </a:t>
            </a: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диагностических ошибок, ускорение интерпретации в </a:t>
            </a:r>
            <a:r>
              <a:rPr lang="en-US" sz="1800" b="0" i="0" u="none" strike="noStrike" cap="none" spc="0">
                <a:gradFill>
                  <a:gsLst>
                    <a:gs pos="0">
                      <a:schemeClr val="accent1"/>
                    </a:gs>
                    <a:gs pos="100000">
                      <a:srgbClr val="00B050"/>
                    </a:gs>
                  </a:gsLst>
                  <a:lin ang="0" scaled="1"/>
                </a:gradFill>
                <a:latin typeface="SB Sans Display Medium"/>
                <a:ea typeface="SB Sans Display Medium"/>
                <a:cs typeface="SB Sans Display Medium"/>
              </a:rPr>
              <a:t>3-5 раз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Примеры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ea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Google MedGemma 1.5 — анализ рентгена + лабораторных отчетов с генерацией заключений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1" indent="-217791">
              <a:lnSpc>
                <a:spcPct val="100000"/>
              </a:lnSpc>
              <a:buClr>
                <a:schemeClr val="bg1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СберЗдоровье AI — 93% точность диагностики, 300К+ консультаций</a:t>
            </a:r>
            <a:endParaRPr sz="1200" b="0" u="none">
              <a:latin typeface="SB Sans Display Medium"/>
              <a:cs typeface="SB Sans Display Medium"/>
            </a:endParaRPr>
          </a:p>
        </p:txBody>
      </p:sp>
      <p:sp>
        <p:nvSpPr>
          <p:cNvPr id="470183273" name="TextBox 10"/>
          <p:cNvSpPr txBox="1"/>
          <p:nvPr/>
        </p:nvSpPr>
        <p:spPr bwMode="auto">
          <a:xfrm>
            <a:off x="4278954" y="1136805"/>
            <a:ext cx="3780000" cy="5540031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797"/>
              </a:spcAft>
              <a:defRPr/>
            </a:pPr>
            <a:r>
              <a:rPr lang="ru-RU" sz="1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 Агентные системы (автономные ассистенты)</a:t>
            </a:r>
            <a:endParaRPr sz="1600" b="1" u="none">
              <a:solidFill>
                <a:srgbClr val="AFF1EF"/>
              </a:solidFill>
              <a:latin typeface="SB Sans Text Heavy"/>
              <a:cs typeface="SB Sans Text Heavy"/>
            </a:endParaRPr>
          </a:p>
          <a:p>
            <a:pPr algn="ctr">
              <a:defRPr/>
            </a:pPr>
            <a:r>
              <a:rPr lang="en-US" sz="1400" b="1" i="0" u="none" strike="noStrike" cap="none" spc="0">
                <a:solidFill>
                  <a:schemeClr val="bg1"/>
                </a:solidFill>
                <a:latin typeface="SB Sans Text Light"/>
                <a:ea typeface="SB Sans Text Light"/>
                <a:cs typeface="SB Sans Text Light"/>
              </a:rPr>
              <a:t>От пассивных чат-ботов → к агентам с планированием, действиями, интеграцией с МИС</a:t>
            </a:r>
            <a:endParaRPr sz="1400" b="1" i="0" u="none" strike="noStrike" cap="none" spc="0">
              <a:solidFill>
                <a:schemeClr val="bg1"/>
              </a:solidFill>
              <a:latin typeface="SB Sans Text Light"/>
              <a:ea typeface="SB Sans Text Light"/>
              <a:cs typeface="SB Sans Text Light"/>
            </a:endParaRPr>
          </a:p>
          <a:p>
            <a:pPr algn="ctr">
              <a:spcAft>
                <a:spcPts val="1197"/>
              </a:spcAft>
              <a:defRPr/>
            </a:pPr>
            <a:endParaRPr/>
          </a:p>
          <a:p>
            <a:pPr algn="ctr">
              <a:defRPr/>
            </a:pPr>
            <a:r>
              <a:rPr lang="en-US" sz="1200" b="1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GenAI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Автогенерация медицинской документации </a:t>
            </a:r>
            <a:r>
              <a:rPr lang="en-US" sz="1200" b="1" i="1" u="none" strike="noStrike" cap="none" spc="0">
                <a:solidFill>
                  <a:schemeClr val="bg1"/>
                </a:solidFill>
                <a:latin typeface="SB Sans Text Light"/>
                <a:ea typeface="SB Sans Text Light"/>
                <a:cs typeface="SB Sans Text Light"/>
              </a:rPr>
              <a:t>(карты, рецепты, протоколы)</a:t>
            </a:r>
            <a:endParaRPr sz="1200" b="1" i="1" u="none" strike="noStrike" cap="none" spc="0">
              <a:solidFill>
                <a:schemeClr val="bg1"/>
              </a:solidFill>
              <a:latin typeface="SB Sans Text Light"/>
              <a:ea typeface="SB Sans Text Light"/>
              <a:cs typeface="SB Sans Text Light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Генерация планов диагностики и лечения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Генерация напоминаний, алертов, коммуникаций с пациентами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Эффект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ea typeface="SB Sans Display Medium"/>
              <a:cs typeface="SB Sans Display Medium"/>
            </a:endParaRPr>
          </a:p>
          <a:p>
            <a:pPr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Освобождение </a:t>
            </a:r>
            <a:r>
              <a:rPr lang="en-US" sz="2100" b="0" i="0" u="none" strike="noStrike" cap="none" spc="0">
                <a:gradFill>
                  <a:gsLst>
                    <a:gs pos="0">
                      <a:schemeClr val="accent1"/>
                    </a:gs>
                    <a:gs pos="100000">
                      <a:srgbClr val="00B050"/>
                    </a:gs>
                  </a:gsLst>
                  <a:lin ang="0" scaled="1"/>
                </a:gradFill>
                <a:latin typeface="SB Sans Display Medium"/>
                <a:ea typeface="SB Sans Display Medium"/>
                <a:cs typeface="SB Sans Display Medium"/>
              </a:rPr>
              <a:t>40% времени </a:t>
            </a: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врача, </a:t>
            </a:r>
            <a:r>
              <a:rPr lang="en-US" sz="1700" b="0" i="0" u="none" strike="noStrike" cap="none" spc="0">
                <a:gradFill>
                  <a:gsLst>
                    <a:gs pos="0">
                      <a:schemeClr val="accent1"/>
                    </a:gs>
                    <a:gs pos="100000">
                      <a:srgbClr val="00B050"/>
                    </a:gs>
                  </a:gsLst>
                  <a:lin ang="0" scaled="1"/>
                </a:gradFill>
                <a:latin typeface="SB Sans Display Medium"/>
                <a:ea typeface="SB Sans Display Medium"/>
                <a:cs typeface="SB Sans Display Medium"/>
              </a:rPr>
              <a:t>↓ 60%</a:t>
            </a: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 административных издержек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Примеры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ea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Японская клиника — агент сгенерировал план лечения лейкоза (99% точность)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1" indent="-217791">
              <a:lnSpc>
                <a:spcPct val="100000"/>
              </a:lnSpc>
              <a:buClr>
                <a:schemeClr val="bg1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МФТИ MeMo — автозаполнение медкарт через распознавание речи</a:t>
            </a:r>
            <a:endParaRPr sz="1200" b="0" u="none">
              <a:latin typeface="SB Sans Display Medium"/>
              <a:cs typeface="SB Sans Display Medium"/>
            </a:endParaRPr>
          </a:p>
        </p:txBody>
      </p:sp>
      <p:sp>
        <p:nvSpPr>
          <p:cNvPr id="1237438386" name="TextBox 10"/>
          <p:cNvSpPr txBox="1"/>
          <p:nvPr/>
        </p:nvSpPr>
        <p:spPr bwMode="auto">
          <a:xfrm>
            <a:off x="8211553" y="1136805"/>
            <a:ext cx="3842800" cy="5540031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797"/>
              </a:spcAft>
              <a:defRPr/>
            </a:pPr>
            <a:r>
              <a:rPr lang="ru-RU" sz="1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 Цифровые двойники пациентов</a:t>
            </a:r>
            <a:endParaRPr sz="1600" b="1" u="none">
              <a:solidFill>
                <a:srgbClr val="AFF1EF"/>
              </a:solidFill>
              <a:latin typeface="SB Sans Text Heavy"/>
              <a:cs typeface="SB Sans Text Heavy"/>
            </a:endParaRPr>
          </a:p>
          <a:p>
            <a:pPr algn="ctr">
              <a:defRPr/>
            </a:pPr>
            <a:r>
              <a:rPr lang="en-US" sz="1400" b="1" i="0" u="none" strike="noStrike" cap="none" spc="0">
                <a:solidFill>
                  <a:schemeClr val="bg1"/>
                </a:solidFill>
                <a:latin typeface="SB Sans Text Light"/>
                <a:ea typeface="SB Sans Text Light"/>
                <a:cs typeface="SB Sans Text Light"/>
              </a:rPr>
              <a:t>Виртуальная копия пациента (геном + анамнез + физиология) для предсказания и моделирования</a:t>
            </a:r>
            <a:endParaRPr sz="1400" b="1" i="0" u="none" strike="noStrike" cap="none" spc="0">
              <a:solidFill>
                <a:schemeClr val="bg1"/>
              </a:solidFill>
              <a:latin typeface="SB Sans Text Light"/>
              <a:ea typeface="SB Sans Text Light"/>
              <a:cs typeface="SB Sans Text Light"/>
            </a:endParaRPr>
          </a:p>
          <a:p>
            <a:pPr algn="ctr">
              <a:spcAft>
                <a:spcPts val="1197"/>
              </a:spcAft>
              <a:defRPr/>
            </a:pPr>
            <a:endParaRPr/>
          </a:p>
          <a:p>
            <a:pPr algn="ctr">
              <a:defRPr/>
            </a:pPr>
            <a:r>
              <a:rPr lang="en-US" sz="1200" b="1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GenAI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Генерация сценариев течения болезни </a:t>
            </a:r>
            <a:r>
              <a:rPr lang="en-US" sz="1200" b="0" i="1" u="none" strike="noStrike" cap="none" spc="0">
                <a:solidFill>
                  <a:schemeClr val="bg1"/>
                </a:solidFill>
                <a:latin typeface="SB Sans Text Light"/>
                <a:ea typeface="SB Sans Text Light"/>
                <a:cs typeface="SB Sans Text Light"/>
              </a:rPr>
              <a:t>(что будет через 1/5/10 лет)</a:t>
            </a:r>
            <a:endParaRPr sz="1200" b="0" i="1" u="none" strike="noStrike" cap="none" spc="0">
              <a:solidFill>
                <a:schemeClr val="bg1"/>
              </a:solidFill>
              <a:latin typeface="SB Sans Text Light"/>
              <a:ea typeface="SB Sans Text Light"/>
              <a:cs typeface="SB Sans Text Light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Генерация объяснений прогнозов и рисков для врачей/пациентов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Генерация синтетических данных для виртуальных клинических испытаний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Эффект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ea typeface="SB Sans Display Medium"/>
              <a:cs typeface="SB Sans Display Medium"/>
            </a:endParaRPr>
          </a:p>
          <a:p>
            <a:pPr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Предиктивная диагностика за годы до симптомов, ускорение trials на </a:t>
            </a:r>
            <a:r>
              <a:rPr lang="en-US" sz="2100" b="0" i="0" u="none" strike="noStrike" cap="none" spc="0">
                <a:gradFill>
                  <a:gsLst>
                    <a:gs pos="0">
                      <a:schemeClr val="accent1"/>
                    </a:gs>
                    <a:gs pos="100000">
                      <a:srgbClr val="00B050"/>
                    </a:gs>
                  </a:gsLst>
                  <a:lin ang="0" scaled="1"/>
                </a:gradFill>
                <a:latin typeface="SB Sans Display Medium"/>
                <a:ea typeface="SB Sans Display Medium"/>
                <a:cs typeface="SB Sans Display Medium"/>
              </a:rPr>
              <a:t>40-50%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Примеры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ea typeface="SB Sans Display Medium"/>
              <a:cs typeface="SB Sans Display Medium"/>
            </a:endParaRPr>
          </a:p>
          <a:p>
            <a:pPr marL="217792" indent="-217792">
              <a:buFont typeface="Liberation Sans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DT-GPT — цифровой двойник с диалоговым объяснением прогнозов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 Medium"/>
              <a:cs typeface="SB Sans Display Medium"/>
            </a:endParaRPr>
          </a:p>
          <a:p>
            <a:pPr marL="217791" indent="-217791">
              <a:lnSpc>
                <a:spcPct val="100000"/>
              </a:lnSpc>
              <a:buClr>
                <a:schemeClr val="bg1"/>
              </a:buClr>
              <a:buFont typeface="Arial"/>
              <a:buChar char="•"/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 Medium"/>
                <a:ea typeface="SB Sans Display Medium"/>
                <a:cs typeface="SB Sans Display Medium"/>
              </a:rPr>
              <a:t>Консорциум РФ — цифровой двойник мозга для нейрохирургии (пилот 2026)</a:t>
            </a:r>
            <a:endParaRPr sz="1200" b="0" u="none">
              <a:latin typeface="SB Sans Display Medium"/>
              <a:cs typeface="SB Sans Displ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8506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3791</Words>
  <Application>Microsoft Office PowerPoint</Application>
  <PresentationFormat>Широкоэкранный</PresentationFormat>
  <Paragraphs>477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Aptos</vt:lpstr>
      <vt:lpstr>Arial</vt:lpstr>
      <vt:lpstr>Calibri</vt:lpstr>
      <vt:lpstr>Calibri (Основной текст)</vt:lpstr>
      <vt:lpstr>Calibri Light</vt:lpstr>
      <vt:lpstr>Liberation Sans</vt:lpstr>
      <vt:lpstr>Open Sans Extrabold</vt:lpstr>
      <vt:lpstr>Roboto</vt:lpstr>
      <vt:lpstr>Roboto Light</vt:lpstr>
      <vt:lpstr>SB Sans Display</vt:lpstr>
      <vt:lpstr>SB Sans Display Medium</vt:lpstr>
      <vt:lpstr>SB Sans Display Semibold</vt:lpstr>
      <vt:lpstr>SB Sans Text</vt:lpstr>
      <vt:lpstr>SB Sans Text Heavy</vt:lpstr>
      <vt:lpstr>SB Sans Text Light</vt:lpstr>
      <vt:lpstr>SB Sans Text Medium</vt:lpstr>
      <vt:lpstr>SB Sans Text Semibold</vt:lpstr>
      <vt:lpstr>Segoe UI</vt:lpstr>
      <vt:lpstr>Times New Roman</vt:lpstr>
      <vt:lpstr>Тема Office</vt:lpstr>
      <vt:lpstr>Здравоохранение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Здравоохранение</dc:title>
  <dc:creator>Шляхова Екатерина Константиновна</dc:creator>
  <cp:lastModifiedBy>Шляхова Екатерина Константиновна</cp:lastModifiedBy>
  <cp:revision>1</cp:revision>
  <dcterms:created xsi:type="dcterms:W3CDTF">2026-03-30T18:36:05Z</dcterms:created>
  <dcterms:modified xsi:type="dcterms:W3CDTF">2026-03-30T18:37:11Z</dcterms:modified>
</cp:coreProperties>
</file>